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76" r:id="rId5"/>
    <p:sldId id="278" r:id="rId6"/>
    <p:sldId id="261" r:id="rId7"/>
    <p:sldId id="277" r:id="rId8"/>
    <p:sldId id="262" r:id="rId9"/>
    <p:sldId id="263" r:id="rId10"/>
    <p:sldId id="264" r:id="rId11"/>
    <p:sldId id="265" r:id="rId12"/>
    <p:sldId id="273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ec6XkJrYLMqIfmNf7DzA/BRS6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536" y="5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800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9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9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1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8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יגול נעים מאוד">
  <p:cSld name="תמונה עיגול נעים מאוד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9"/>
          <p:cNvSpPr/>
          <p:nvPr/>
        </p:nvSpPr>
        <p:spPr>
          <a:xfrm>
            <a:off x="5971043" y="-1266808"/>
            <a:ext cx="12820615" cy="1282061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9"/>
          <p:cNvSpPr/>
          <p:nvPr/>
        </p:nvSpPr>
        <p:spPr>
          <a:xfrm>
            <a:off x="3158992" y="2218216"/>
            <a:ext cx="5850568" cy="58505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1D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9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29" descr="תמונה שמכילה צילום מסך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7883" y="1103851"/>
            <a:ext cx="1318426" cy="13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9"/>
          <p:cNvSpPr txBox="1"/>
          <p:nvPr/>
        </p:nvSpPr>
        <p:spPr>
          <a:xfrm>
            <a:off x="734280" y="4733099"/>
            <a:ext cx="10634711" cy="18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34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הוסיפו פה תמונה שלכם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88" name="Google Shape;88;p29" descr="מדיניות פרטיות - מערכת בגרויות אוניברסיטת אריא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9"/>
          <p:cNvPicPr preferRelativeResize="0"/>
          <p:nvPr/>
        </p:nvPicPr>
        <p:blipFill rotWithShape="1">
          <a:blip r:embed="rId6">
            <a:alphaModFix/>
          </a:blip>
          <a:srcRect l="16669" r="16668"/>
          <a:stretch/>
        </p:blipFill>
        <p:spPr>
          <a:xfrm>
            <a:off x="3459948" y="2489268"/>
            <a:ext cx="5248656" cy="5248656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90" name="Google Shape;90;p29"/>
          <p:cNvSpPr>
            <a:spLocks noGrp="1"/>
          </p:cNvSpPr>
          <p:nvPr>
            <p:ph type="pic" idx="2"/>
          </p:nvPr>
        </p:nvSpPr>
        <p:spPr>
          <a:xfrm>
            <a:off x="3459948" y="2519172"/>
            <a:ext cx="5248656" cy="524865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יגול נעים מאוד">
  <p:cSld name="תמונה עיגול נעים מאוד 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0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0"/>
          <p:cNvSpPr txBox="1"/>
          <p:nvPr/>
        </p:nvSpPr>
        <p:spPr>
          <a:xfrm>
            <a:off x="10051656" y="2095500"/>
            <a:ext cx="5329863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נעים להכיר!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95" name="Google Shape;95;p30"/>
          <p:cNvSpPr txBox="1"/>
          <p:nvPr/>
        </p:nvSpPr>
        <p:spPr>
          <a:xfrm>
            <a:off x="10000888" y="3771900"/>
            <a:ext cx="5380632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000" b="0" i="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הציגו את עצמכם, ספרו מי אתם ומה הניסיון המקצועי שלכם.</a:t>
            </a:r>
            <a:br>
              <a:rPr lang="iw-IL" sz="40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iw-IL" sz="4000" b="0" i="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תוכלו לספר על המחקר שלכם או על חוויה משמעותית שעברתם באוניברסיטה</a:t>
            </a:r>
            <a:endParaRPr sz="40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96" name="Google Shape;96;p30" descr="תמונה שמכילה צילום מסך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883" y="1103851"/>
            <a:ext cx="1318426" cy="13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0"/>
          <p:cNvSpPr txBox="1"/>
          <p:nvPr/>
        </p:nvSpPr>
        <p:spPr>
          <a:xfrm>
            <a:off x="734280" y="4733099"/>
            <a:ext cx="10634711" cy="18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34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הוסיפו פה תמונה שלכם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98" name="Google Shape;98;p30" descr="מדיניות פרטיות - מערכת בגרויות אוניברסיטת אריא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0"/>
          <p:cNvSpPr/>
          <p:nvPr/>
        </p:nvSpPr>
        <p:spPr>
          <a:xfrm>
            <a:off x="3158992" y="2218216"/>
            <a:ext cx="5850568" cy="58505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1D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0"/>
          <p:cNvSpPr>
            <a:spLocks noGrp="1"/>
          </p:cNvSpPr>
          <p:nvPr>
            <p:ph type="pic" idx="2"/>
          </p:nvPr>
        </p:nvSpPr>
        <p:spPr>
          <a:xfrm>
            <a:off x="4150320" y="3212595"/>
            <a:ext cx="3867912" cy="38688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8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>
            <a:spLocks noGrp="1"/>
          </p:cNvSpPr>
          <p:nvPr>
            <p:ph type="title"/>
          </p:nvPr>
        </p:nvSpPr>
        <p:spPr>
          <a:xfrm rot="5400000">
            <a:off x="10700147" y="2934892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8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2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פריסה מותאמת אישית">
  <p:cSld name="פריסה מותאמת אישית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1"/>
          <p:cNvSpPr/>
          <p:nvPr/>
        </p:nvSpPr>
        <p:spPr>
          <a:xfrm>
            <a:off x="3158992" y="2218216"/>
            <a:ext cx="5850568" cy="5850568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81D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1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21" descr="תמונה שמכילה צילום מסך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7883" y="1103851"/>
            <a:ext cx="1318426" cy="13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1"/>
          <p:cNvPicPr preferRelativeResize="0"/>
          <p:nvPr/>
        </p:nvPicPr>
        <p:blipFill rotWithShape="1">
          <a:blip r:embed="rId4">
            <a:alphaModFix/>
          </a:blip>
          <a:srcRect l="16669" r="16668"/>
          <a:stretch/>
        </p:blipFill>
        <p:spPr>
          <a:xfrm>
            <a:off x="3459948" y="2489268"/>
            <a:ext cx="5248656" cy="5248656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33" name="Google Shape;33;p21"/>
          <p:cNvSpPr txBox="1"/>
          <p:nvPr/>
        </p:nvSpPr>
        <p:spPr>
          <a:xfrm>
            <a:off x="734280" y="4733099"/>
            <a:ext cx="10634711" cy="189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3421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הוסיפו פה תמונה שלכם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4" name="Google Shape;34;p21" descr="מדיניות פרטיות - מערכת בגרויות אוניברסיטת אריא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ופית כותרת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מקטע עליונה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1">
              <a:spcBef>
                <a:spcPts val="0"/>
              </a:spcBef>
              <a:buNone/>
              <a:defRPr/>
            </a:lvl1pPr>
            <a:lvl2pPr marL="0" lvl="1" indent="0" algn="r" rtl="1">
              <a:spcBef>
                <a:spcPts val="0"/>
              </a:spcBef>
              <a:buNone/>
              <a:defRPr/>
            </a:lvl2pPr>
            <a:lvl3pPr marL="0" lvl="2" indent="0" algn="r" rtl="1">
              <a:spcBef>
                <a:spcPts val="0"/>
              </a:spcBef>
              <a:buNone/>
              <a:defRPr/>
            </a:lvl3pPr>
            <a:lvl4pPr marL="0" lvl="3" indent="0" algn="r" rtl="1">
              <a:spcBef>
                <a:spcPts val="0"/>
              </a:spcBef>
              <a:buNone/>
              <a:defRPr/>
            </a:lvl4pPr>
            <a:lvl5pPr marL="0" lvl="4" indent="0" algn="r" rtl="1">
              <a:spcBef>
                <a:spcPts val="0"/>
              </a:spcBef>
              <a:buNone/>
              <a:defRPr/>
            </a:lvl5pPr>
            <a:lvl6pPr marL="0" lvl="5" indent="0" algn="r" rtl="1">
              <a:spcBef>
                <a:spcPts val="0"/>
              </a:spcBef>
              <a:buNone/>
              <a:defRPr/>
            </a:lvl6pPr>
            <a:lvl7pPr marL="0" lvl="6" indent="0" algn="r" rtl="1">
              <a:spcBef>
                <a:spcPts val="0"/>
              </a:spcBef>
              <a:buNone/>
              <a:defRPr/>
            </a:lvl7pPr>
            <a:lvl8pPr marL="0" lvl="7" indent="0" algn="r" rtl="1">
              <a:spcBef>
                <a:spcPts val="0"/>
              </a:spcBef>
              <a:buNone/>
              <a:defRPr/>
            </a:lvl8pPr>
            <a:lvl9pPr marL="0" lvl="8" indent="0" algn="r" rtl="1">
              <a:spcBef>
                <a:spcPts val="0"/>
              </a:spcBef>
              <a:buNone/>
              <a:defRPr/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r" rtl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1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hyperlink" Target="https://tinyurl.com/3nwmy5p7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s://tinyurl.com/4762eczd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4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3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twitter.com/Eretz_Nehederet/status/1739888845334761760?ref_src=twsrc%5Etfw%7Ctwcamp%5Etweetembed%7Ctwterm%5E1739888845334761760%7Ctwgr%5E010f38779e3ba0146506048e1c2bf01737c47e57%7Ctwcon%5Es1_&amp;ref_url=https%3A%2F%2Fwww.inn.co.il%2Fnews%2F624447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elsgl-at-ariel/algorithms-578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2.jpg"/><Relationship Id="rId7" Type="http://schemas.openxmlformats.org/officeDocument/2006/relationships/image" Target="../media/image19.jp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.jpg"/><Relationship Id="rId7" Type="http://schemas.openxmlformats.org/officeDocument/2006/relationships/image" Target="../media/image26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27.jpg"/><Relationship Id="rId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/>
          <p:nvPr/>
        </p:nvSpPr>
        <p:spPr>
          <a:xfrm>
            <a:off x="3796387" y="428621"/>
            <a:ext cx="10695225" cy="428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0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ברוכים הבאים</a:t>
            </a:r>
            <a:r>
              <a:rPr lang="he-IL" sz="80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לקורס</a:t>
            </a:r>
            <a:endParaRPr sz="80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rtl="1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909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3132305" y="3313219"/>
            <a:ext cx="12023387" cy="197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7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0" b="1" i="0" u="none" strike="noStrike" cap="none">
                <a:solidFill>
                  <a:srgbClr val="00A0A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</a:t>
            </a:r>
            <a:endParaRPr sz="12000" b="1" i="0" u="none" strike="noStrike" cap="none" dirty="0">
              <a:solidFill>
                <a:srgbClr val="00A0A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0" name="Google Shape;120;p1"/>
          <p:cNvSpPr txBox="1"/>
          <p:nvPr/>
        </p:nvSpPr>
        <p:spPr>
          <a:xfrm>
            <a:off x="7026131" y="7627457"/>
            <a:ext cx="4235739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07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800" b="0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ד"ר אראל סגל-הלוי</a:t>
            </a:r>
            <a:endParaRPr sz="4800" b="0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21" name="Google Shape;121;p1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9"/>
          <p:cNvSpPr/>
          <p:nvPr/>
        </p:nvSpPr>
        <p:spPr>
          <a:xfrm>
            <a:off x="6855203" y="3753933"/>
            <a:ext cx="4577594" cy="457759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" name="Google Shape;435;p9"/>
          <p:cNvGrpSpPr/>
          <p:nvPr/>
        </p:nvGrpSpPr>
        <p:grpSpPr>
          <a:xfrm>
            <a:off x="-808770" y="832604"/>
            <a:ext cx="3504683" cy="1687711"/>
            <a:chOff x="0" y="-38100"/>
            <a:chExt cx="923044" cy="444500"/>
          </a:xfrm>
        </p:grpSpPr>
        <p:sp>
          <p:nvSpPr>
            <p:cNvPr id="436" name="Google Shape;436;p9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 extrusionOk="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9"/>
          <p:cNvSpPr/>
          <p:nvPr/>
        </p:nvSpPr>
        <p:spPr>
          <a:xfrm>
            <a:off x="3000450" y="3092439"/>
            <a:ext cx="3416603" cy="341660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9"/>
          <p:cNvSpPr txBox="1"/>
          <p:nvPr/>
        </p:nvSpPr>
        <p:spPr>
          <a:xfrm>
            <a:off x="4800709" y="1586865"/>
            <a:ext cx="8686582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מרכיבי הציון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40" name="Google Shape;440;p9" descr="תמונה שמכילה צילום מסך, גופן, גרפיקה, סמל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2118" y="1366841"/>
            <a:ext cx="881059" cy="88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9" descr="תמונה שמכילה אדם, לבוש, לומד, פני אדם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 l="6905" t="3323" r="26354" b="-3322"/>
          <a:stretch/>
        </p:blipFill>
        <p:spPr>
          <a:xfrm>
            <a:off x="3177131" y="3269120"/>
            <a:ext cx="3063240" cy="3063240"/>
          </a:xfrm>
          <a:prstGeom prst="flowChartConnector">
            <a:avLst/>
          </a:prstGeom>
          <a:blipFill rotWithShape="1">
            <a:blip r:embed="rId6">
              <a:alphaModFix/>
            </a:blip>
            <a:stretch>
              <a:fillRect l="-24973" r="-24973"/>
            </a:stretch>
          </a:blipFill>
          <a:ln>
            <a:noFill/>
          </a:ln>
        </p:spPr>
      </p:pic>
      <p:grpSp>
        <p:nvGrpSpPr>
          <p:cNvPr id="442" name="Google Shape;442;p9"/>
          <p:cNvGrpSpPr/>
          <p:nvPr/>
        </p:nvGrpSpPr>
        <p:grpSpPr>
          <a:xfrm>
            <a:off x="3373555" y="5867541"/>
            <a:ext cx="2670393" cy="1591305"/>
            <a:chOff x="3373555" y="6243494"/>
            <a:chExt cx="2670393" cy="1591305"/>
          </a:xfrm>
        </p:grpSpPr>
        <p:grpSp>
          <p:nvGrpSpPr>
            <p:cNvPr id="443" name="Google Shape;443;p9"/>
            <p:cNvGrpSpPr/>
            <p:nvPr/>
          </p:nvGrpSpPr>
          <p:grpSpPr>
            <a:xfrm>
              <a:off x="3373555" y="6243494"/>
              <a:ext cx="2670393" cy="1591305"/>
              <a:chOff x="0" y="-38100"/>
              <a:chExt cx="1427909" cy="850900"/>
            </a:xfrm>
          </p:grpSpPr>
          <p:sp>
            <p:nvSpPr>
              <p:cNvPr id="444" name="Google Shape;444;p9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" name="Google Shape;446;p9"/>
            <p:cNvSpPr txBox="1"/>
            <p:nvPr/>
          </p:nvSpPr>
          <p:spPr>
            <a:xfrm>
              <a:off x="3499371" y="6376021"/>
              <a:ext cx="241876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אמצע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pic>
        <p:nvPicPr>
          <p:cNvPr id="447" name="Google Shape;447;p9" descr="תמונה שמכילה טקסט, אספקת משרד, כתב יד, כלי משרדי&#10;&#10;התיאור נוצר באופן אוטומטי"/>
          <p:cNvPicPr preferRelativeResize="0"/>
          <p:nvPr/>
        </p:nvPicPr>
        <p:blipFill rotWithShape="1">
          <a:blip r:embed="rId7">
            <a:alphaModFix/>
          </a:blip>
          <a:srcRect l="33333"/>
          <a:stretch/>
        </p:blipFill>
        <p:spPr>
          <a:xfrm>
            <a:off x="7091172" y="3989902"/>
            <a:ext cx="4105656" cy="4105656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448" name="Google Shape;448;p9"/>
          <p:cNvGrpSpPr/>
          <p:nvPr/>
        </p:nvGrpSpPr>
        <p:grpSpPr>
          <a:xfrm>
            <a:off x="7415420" y="7535627"/>
            <a:ext cx="3457161" cy="2060143"/>
            <a:chOff x="7415420" y="7535627"/>
            <a:chExt cx="3457161" cy="2060143"/>
          </a:xfrm>
        </p:grpSpPr>
        <p:grpSp>
          <p:nvGrpSpPr>
            <p:cNvPr id="449" name="Google Shape;449;p9"/>
            <p:cNvGrpSpPr/>
            <p:nvPr/>
          </p:nvGrpSpPr>
          <p:grpSpPr>
            <a:xfrm>
              <a:off x="7415420" y="7535627"/>
              <a:ext cx="3457161" cy="2060143"/>
              <a:chOff x="0" y="-38100"/>
              <a:chExt cx="1427909" cy="850900"/>
            </a:xfrm>
          </p:grpSpPr>
          <p:sp>
            <p:nvSpPr>
              <p:cNvPr id="450" name="Google Shape;450;p9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" name="Google Shape;452;p9"/>
            <p:cNvSpPr txBox="1"/>
            <p:nvPr/>
          </p:nvSpPr>
          <p:spPr>
            <a:xfrm>
              <a:off x="7820693" y="7786985"/>
              <a:ext cx="2646615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מסכם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453" name="Google Shape;453;p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dk1">
              <a:alpha val="61960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9"/>
          <p:cNvSpPr/>
          <p:nvPr/>
        </p:nvSpPr>
        <p:spPr>
          <a:xfrm>
            <a:off x="1737512" y="705135"/>
            <a:ext cx="14782800" cy="88906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9"/>
          <p:cNvSpPr txBox="1"/>
          <p:nvPr/>
        </p:nvSpPr>
        <p:spPr>
          <a:xfrm>
            <a:off x="660387" y="2476500"/>
            <a:ext cx="8761485" cy="435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המבחן יתקיים במועד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המבחן יהיה על החומר הבא: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3.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4.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56" name="Google Shape;456;p9"/>
          <p:cNvSpPr txBox="1"/>
          <p:nvPr/>
        </p:nvSpPr>
        <p:spPr>
          <a:xfrm>
            <a:off x="660387" y="6350082"/>
            <a:ext cx="8761485" cy="35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מועד ב</a:t>
            </a:r>
            <a:r>
              <a:rPr lang="he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' </a:t>
            </a: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יתקיים ב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2800"/>
              <a:buFont typeface="Arial"/>
              <a:buNone/>
            </a:pPr>
            <a:r>
              <a:rPr lang="iw-IL" sz="2800" b="0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משקלו של המבחן</a:t>
            </a:r>
            <a:r>
              <a:rPr lang="iw-IL" sz="2800" b="1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50%</a:t>
            </a:r>
            <a:r>
              <a:rPr lang="iw-IL" sz="2800" b="0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he-IL" sz="2800" b="0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b="0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מהציון הסופי.</a:t>
            </a:r>
            <a:endParaRPr sz="2800" b="0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57" name="Google Shape;457;p9" descr="מדיניות פרטיות - מערכת בגרויות אוניברסיטת אריאל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9"/>
          <p:cNvGrpSpPr/>
          <p:nvPr/>
        </p:nvGrpSpPr>
        <p:grpSpPr>
          <a:xfrm>
            <a:off x="10663727" y="6434114"/>
            <a:ext cx="3585735" cy="2457636"/>
            <a:chOff x="12244455" y="6243494"/>
            <a:chExt cx="2321742" cy="1591305"/>
          </a:xfrm>
        </p:grpSpPr>
        <p:sp>
          <p:nvSpPr>
            <p:cNvPr id="459" name="Google Shape;459;p9"/>
            <p:cNvSpPr txBox="1"/>
            <p:nvPr/>
          </p:nvSpPr>
          <p:spPr>
            <a:xfrm>
              <a:off x="12244455" y="6243494"/>
              <a:ext cx="1520052" cy="1591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9"/>
            <p:cNvSpPr txBox="1"/>
            <p:nvPr/>
          </p:nvSpPr>
          <p:spPr>
            <a:xfrm>
              <a:off x="12593107" y="6399275"/>
              <a:ext cx="1973090" cy="538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5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מסכם</a:t>
              </a:r>
              <a:endParaRPr sz="5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461" name="Google Shape;461;p9"/>
          <p:cNvGrpSpPr/>
          <p:nvPr/>
        </p:nvGrpSpPr>
        <p:grpSpPr>
          <a:xfrm>
            <a:off x="11077713" y="2887828"/>
            <a:ext cx="4162048" cy="4525249"/>
            <a:chOff x="12052082" y="3722091"/>
            <a:chExt cx="3188912" cy="3467193"/>
          </a:xfrm>
        </p:grpSpPr>
        <p:sp>
          <p:nvSpPr>
            <p:cNvPr id="462" name="Google Shape;462;p9"/>
            <p:cNvSpPr/>
            <p:nvPr/>
          </p:nvSpPr>
          <p:spPr>
            <a:xfrm>
              <a:off x="12052082" y="3722091"/>
              <a:ext cx="3188912" cy="3205867"/>
            </a:xfrm>
            <a:prstGeom prst="roundRect">
              <a:avLst>
                <a:gd name="adj" fmla="val 16667"/>
              </a:avLst>
            </a:prstGeom>
            <a:solidFill>
              <a:srgbClr val="00A0A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3" name="Google Shape;463;p9">
              <a:hlinkClick r:id="" action="ppaction://hlinkshowjump?jump=nextslide"/>
            </p:cNvPr>
            <p:cNvPicPr preferRelativeResize="0"/>
            <p:nvPr/>
          </p:nvPicPr>
          <p:blipFill rotWithShape="1">
            <a:blip r:embed="rId9">
              <a:alphaModFix/>
            </a:blip>
            <a:srcRect l="93" r="93"/>
            <a:stretch/>
          </p:blipFill>
          <p:spPr>
            <a:xfrm>
              <a:off x="12114918" y="3793405"/>
              <a:ext cx="3063240" cy="306324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464" name="Google Shape;464;p9"/>
            <p:cNvSpPr/>
            <p:nvPr/>
          </p:nvSpPr>
          <p:spPr>
            <a:xfrm>
              <a:off x="12311342" y="6468011"/>
              <a:ext cx="2670393" cy="721273"/>
            </a:xfrm>
            <a:prstGeom prst="roundRect">
              <a:avLst>
                <a:gd name="adj" fmla="val 16667"/>
              </a:avLst>
            </a:prstGeom>
            <a:solidFill>
              <a:srgbClr val="1C3879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9"/>
            <p:cNvSpPr txBox="1"/>
            <p:nvPr/>
          </p:nvSpPr>
          <p:spPr>
            <a:xfrm>
              <a:off x="12370271" y="6555965"/>
              <a:ext cx="2524531" cy="471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מסכם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466" name="Google Shape;466;p9"/>
          <p:cNvGrpSpPr/>
          <p:nvPr/>
        </p:nvGrpSpPr>
        <p:grpSpPr>
          <a:xfrm>
            <a:off x="-3234287" y="3162300"/>
            <a:ext cx="3002748" cy="2786756"/>
            <a:chOff x="457200" y="7539038"/>
            <a:chExt cx="3002748" cy="2786756"/>
          </a:xfrm>
        </p:grpSpPr>
        <p:sp>
          <p:nvSpPr>
            <p:cNvPr id="467" name="Google Shape;467;p9"/>
            <p:cNvSpPr/>
            <p:nvPr/>
          </p:nvSpPr>
          <p:spPr>
            <a:xfrm>
              <a:off x="457200" y="7539038"/>
              <a:ext cx="3002748" cy="2786756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8" name="Google Shape;468;p9" descr="מידע עם מילוי מלא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01374" y="787977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9"/>
            <p:cNvSpPr txBox="1"/>
            <p:nvPr/>
          </p:nvSpPr>
          <p:spPr>
            <a:xfrm>
              <a:off x="457200" y="8870374"/>
              <a:ext cx="300274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</a:t>
              </a:r>
              <a:r>
                <a:rPr lang="he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מ</a:t>
              </a: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ועד המבחן, החומר למבחן ומשקלו בציון הסופי</a:t>
              </a:r>
              <a:endParaRPr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0"/>
          <p:cNvSpPr/>
          <p:nvPr/>
        </p:nvSpPr>
        <p:spPr>
          <a:xfrm>
            <a:off x="13723612" y="3905526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13723612" y="5138740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4" y="0"/>
                </a:lnTo>
                <a:lnTo>
                  <a:pt x="547414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13723612" y="6357940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0"/>
          <p:cNvSpPr txBox="1"/>
          <p:nvPr/>
        </p:nvSpPr>
        <p:spPr>
          <a:xfrm>
            <a:off x="5154942" y="1820223"/>
            <a:ext cx="7978116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אני פה בשבילכם</a:t>
            </a:r>
            <a:endParaRPr sz="8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79" name="Google Shape;479;p10"/>
          <p:cNvSpPr txBox="1"/>
          <p:nvPr/>
        </p:nvSpPr>
        <p:spPr>
          <a:xfrm>
            <a:off x="4568320" y="3954109"/>
            <a:ext cx="8999051" cy="5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ניתן להשאיר הודעה במספר</a:t>
            </a:r>
            <a:r>
              <a:rPr lang="he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+123-456-7890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0" name="Google Shape;480;p10"/>
          <p:cNvSpPr txBox="1"/>
          <p:nvPr/>
        </p:nvSpPr>
        <p:spPr>
          <a:xfrm>
            <a:off x="2733692" y="5163381"/>
            <a:ext cx="10833679" cy="5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תוכלו לשלוח מייל בכל עת ל</a:t>
            </a:r>
            <a:r>
              <a:rPr lang="he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hello@reallygreatsite.com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1" name="Google Shape;481;p10"/>
          <p:cNvSpPr txBox="1"/>
          <p:nvPr/>
        </p:nvSpPr>
        <p:spPr>
          <a:xfrm>
            <a:off x="2528888" y="6372653"/>
            <a:ext cx="11038483" cy="5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93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שעות קבלה במשרדי בפקולטה</a:t>
            </a:r>
            <a:r>
              <a:rPr lang="he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: </a:t>
            </a: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ימים א</a:t>
            </a:r>
            <a:r>
              <a:rPr lang="he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,ג</a:t>
            </a:r>
            <a:r>
              <a:rPr lang="he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' בשעות </a:t>
            </a:r>
            <a:r>
              <a:rPr lang="iw-IL" sz="36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15:00-17:00</a:t>
            </a:r>
            <a:endParaRPr sz="36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82" name="Google Shape;482;p10" descr="תמונה שמכילה צילום מסך, כחול, קו, כחול חשמלי&#10;&#10;התיאור נוצר באופן אוטומטי"/>
          <p:cNvPicPr preferRelativeResize="0"/>
          <p:nvPr/>
        </p:nvPicPr>
        <p:blipFill rotWithShape="1">
          <a:blip r:embed="rId6">
            <a:alphaModFix/>
            <a:biLevel thresh="25000"/>
          </a:blip>
          <a:srcRect/>
          <a:stretch/>
        </p:blipFill>
        <p:spPr>
          <a:xfrm>
            <a:off x="1267464" y="1243857"/>
            <a:ext cx="1009866" cy="100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0" descr="מדיניות פרטיות - מערכת בגרויות אוניברסיטת אריא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0"/>
          <p:cNvGrpSpPr/>
          <p:nvPr/>
        </p:nvGrpSpPr>
        <p:grpSpPr>
          <a:xfrm>
            <a:off x="-3234287" y="4159826"/>
            <a:ext cx="3002748" cy="2243831"/>
            <a:chOff x="457200" y="7810500"/>
            <a:chExt cx="3002748" cy="2243831"/>
          </a:xfrm>
        </p:grpSpPr>
        <p:sp>
          <p:nvSpPr>
            <p:cNvPr id="485" name="Google Shape;485;p10"/>
            <p:cNvSpPr/>
            <p:nvPr/>
          </p:nvSpPr>
          <p:spPr>
            <a:xfrm>
              <a:off x="457200" y="7810500"/>
              <a:ext cx="3002748" cy="2243831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6" name="Google Shape;486;p10" descr="מידע עם מילוי מלא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01374" y="802541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10"/>
            <p:cNvSpPr txBox="1"/>
            <p:nvPr/>
          </p:nvSpPr>
          <p:spPr>
            <a:xfrm>
              <a:off x="457200" y="8960703"/>
              <a:ext cx="30027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פרטי הקשר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ושעות הקבלה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10"/>
          <p:cNvGrpSpPr/>
          <p:nvPr/>
        </p:nvGrpSpPr>
        <p:grpSpPr>
          <a:xfrm>
            <a:off x="-3307548" y="6715136"/>
            <a:ext cx="3002748" cy="3621632"/>
            <a:chOff x="-3219902" y="6773279"/>
            <a:chExt cx="3002748" cy="3621632"/>
          </a:xfrm>
        </p:grpSpPr>
        <p:grpSp>
          <p:nvGrpSpPr>
            <p:cNvPr id="489" name="Google Shape;489;p10"/>
            <p:cNvGrpSpPr/>
            <p:nvPr/>
          </p:nvGrpSpPr>
          <p:grpSpPr>
            <a:xfrm>
              <a:off x="-3219902" y="6773279"/>
              <a:ext cx="3002748" cy="3621632"/>
              <a:chOff x="457200" y="7865849"/>
              <a:chExt cx="3002748" cy="3361924"/>
            </a:xfrm>
          </p:grpSpPr>
          <p:sp>
            <p:nvSpPr>
              <p:cNvPr id="490" name="Google Shape;490;p10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0"/>
              <p:cNvSpPr txBox="1"/>
              <p:nvPr/>
            </p:nvSpPr>
            <p:spPr>
              <a:xfrm>
                <a:off x="457200" y="8627849"/>
                <a:ext cx="3002748" cy="2599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במה חשוב לכם להיות מעודכנים בעת הזו. הציעו עזרה בהפניה לגורמי הסיוע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0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493" name="Google Shape;493;p10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94" name="Google Shape;494;p10" descr="סימן קריאה עם מילוי מלא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0"/>
          <p:cNvSpPr/>
          <p:nvPr/>
        </p:nvSpPr>
        <p:spPr>
          <a:xfrm>
            <a:off x="17024027" y="3890176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17024027" y="5123390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4" y="0"/>
                </a:lnTo>
                <a:lnTo>
                  <a:pt x="547414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17024027" y="6342590"/>
            <a:ext cx="547414" cy="547414"/>
          </a:xfrm>
          <a:custGeom>
            <a:avLst/>
            <a:gdLst/>
            <a:ahLst/>
            <a:cxnLst/>
            <a:rect l="l" t="t" r="r" b="b"/>
            <a:pathLst>
              <a:path w="547414" h="547414" extrusionOk="0">
                <a:moveTo>
                  <a:pt x="0" y="0"/>
                </a:moveTo>
                <a:lnTo>
                  <a:pt x="547415" y="0"/>
                </a:lnTo>
                <a:lnTo>
                  <a:pt x="547415" y="547415"/>
                </a:lnTo>
                <a:lnTo>
                  <a:pt x="0" y="54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0"/>
          <p:cNvSpPr txBox="1"/>
          <p:nvPr/>
        </p:nvSpPr>
        <p:spPr>
          <a:xfrm>
            <a:off x="2589059" y="1009655"/>
            <a:ext cx="1313305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8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אוניברסיטת אריאל פה בשבילכם</a:t>
            </a:r>
            <a:endParaRPr sz="8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9953A24F-E385-4DAD-BC37-DA2E65B855B3}"/>
              </a:ext>
            </a:extLst>
          </p:cNvPr>
          <p:cNvGrpSpPr/>
          <p:nvPr/>
        </p:nvGrpSpPr>
        <p:grpSpPr>
          <a:xfrm>
            <a:off x="2589059" y="2751012"/>
            <a:ext cx="12906037" cy="1576800"/>
            <a:chOff x="2589059" y="2008057"/>
            <a:chExt cx="12906037" cy="1576800"/>
          </a:xfrm>
        </p:grpSpPr>
        <p:sp>
          <p:nvSpPr>
            <p:cNvPr id="33" name="מלבן: פינות מעוגלות 32">
              <a:extLst>
                <a:ext uri="{FF2B5EF4-FFF2-40B4-BE49-F238E27FC236}">
                  <a16:creationId xmlns:a16="http://schemas.microsoft.com/office/drawing/2014/main" id="{A1CA160B-9190-4C60-9873-F26BC7151998}"/>
                </a:ext>
              </a:extLst>
            </p:cNvPr>
            <p:cNvSpPr/>
            <p:nvPr/>
          </p:nvSpPr>
          <p:spPr>
            <a:xfrm>
              <a:off x="2589059" y="2008057"/>
              <a:ext cx="12906037" cy="1576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9" name="Google Shape;479;p10"/>
            <p:cNvSpPr txBox="1"/>
            <p:nvPr/>
          </p:nvSpPr>
          <p:spPr>
            <a:xfrm>
              <a:off x="4196738" y="2281252"/>
              <a:ext cx="9690679" cy="103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lnSpc>
                  <a:spcPct val="933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3600" b="0" i="0" dirty="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קו הסיוע ומתן מידע של </a:t>
              </a:r>
              <a:r>
                <a:rPr lang="he-IL" sz="3600" b="0" i="0" dirty="0" err="1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דקנט</a:t>
              </a:r>
              <a:r>
                <a:rPr lang="he-IL" sz="3600" b="0" i="0" dirty="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הסטודנטים פעיל בימים א-ה בין השעות 8:00 – 15:00 בטלפון 03-9066318</a:t>
              </a:r>
              <a:endParaRPr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82" name="Google Shape;482;p10" descr="תמונה שמכילה צילום מסך, כחול, קו, כחול חשמלי&#10;&#10;התיאור נוצר באופן אוטומטי"/>
          <p:cNvPicPr preferRelativeResize="0"/>
          <p:nvPr/>
        </p:nvPicPr>
        <p:blipFill rotWithShape="1">
          <a:blip r:embed="rId6">
            <a:alphaModFix/>
            <a:biLevel thresh="25000"/>
          </a:blip>
          <a:srcRect/>
          <a:stretch/>
        </p:blipFill>
        <p:spPr>
          <a:xfrm>
            <a:off x="1267464" y="1243857"/>
            <a:ext cx="1009866" cy="100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0" descr="מדיניות פרטיות - מערכת בגרויות אוניברסיטת אריא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0"/>
          <p:cNvGrpSpPr/>
          <p:nvPr/>
        </p:nvGrpSpPr>
        <p:grpSpPr>
          <a:xfrm>
            <a:off x="-3234287" y="4159826"/>
            <a:ext cx="3002748" cy="2243831"/>
            <a:chOff x="457200" y="7810500"/>
            <a:chExt cx="3002748" cy="2243831"/>
          </a:xfrm>
        </p:grpSpPr>
        <p:sp>
          <p:nvSpPr>
            <p:cNvPr id="485" name="Google Shape;485;p10"/>
            <p:cNvSpPr/>
            <p:nvPr/>
          </p:nvSpPr>
          <p:spPr>
            <a:xfrm>
              <a:off x="457200" y="7810500"/>
              <a:ext cx="3002748" cy="2243831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6" name="Google Shape;486;p10" descr="מידע עם מילוי מלא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01374" y="802541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10"/>
            <p:cNvSpPr txBox="1"/>
            <p:nvPr/>
          </p:nvSpPr>
          <p:spPr>
            <a:xfrm>
              <a:off x="457200" y="8960703"/>
              <a:ext cx="30027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פרטי הקשר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ושעות הקבלה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8" name="Google Shape;488;p10"/>
          <p:cNvGrpSpPr/>
          <p:nvPr/>
        </p:nvGrpSpPr>
        <p:grpSpPr>
          <a:xfrm>
            <a:off x="-3307548" y="6715136"/>
            <a:ext cx="3002748" cy="3621632"/>
            <a:chOff x="-3219902" y="6773279"/>
            <a:chExt cx="3002748" cy="3621632"/>
          </a:xfrm>
        </p:grpSpPr>
        <p:grpSp>
          <p:nvGrpSpPr>
            <p:cNvPr id="489" name="Google Shape;489;p10"/>
            <p:cNvGrpSpPr/>
            <p:nvPr/>
          </p:nvGrpSpPr>
          <p:grpSpPr>
            <a:xfrm>
              <a:off x="-3219902" y="6773279"/>
              <a:ext cx="3002748" cy="3621632"/>
              <a:chOff x="457200" y="7865849"/>
              <a:chExt cx="3002748" cy="3361924"/>
            </a:xfrm>
          </p:grpSpPr>
          <p:sp>
            <p:nvSpPr>
              <p:cNvPr id="490" name="Google Shape;490;p10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0"/>
              <p:cNvSpPr txBox="1"/>
              <p:nvPr/>
            </p:nvSpPr>
            <p:spPr>
              <a:xfrm>
                <a:off x="457200" y="8627849"/>
                <a:ext cx="3002748" cy="2599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במה חשוב לכם להיות מעודכנים בעת הזו. הציעו עזרה בהפניה לגורמי הסיוע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0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493" name="Google Shape;493;p10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94" name="Google Shape;494;p10" descr="סימן קריאה עם מילוי מלא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682C6260-083E-4D67-A85D-DD82B0EF3AA8}"/>
              </a:ext>
            </a:extLst>
          </p:cNvPr>
          <p:cNvGrpSpPr/>
          <p:nvPr/>
        </p:nvGrpSpPr>
        <p:grpSpPr>
          <a:xfrm>
            <a:off x="2589059" y="4576048"/>
            <a:ext cx="12906037" cy="1738712"/>
            <a:chOff x="2589059" y="4245852"/>
            <a:chExt cx="12906037" cy="1738712"/>
          </a:xfrm>
        </p:grpSpPr>
        <p:sp>
          <p:nvSpPr>
            <p:cNvPr id="5" name="מלבן: פינות מעוגלות 4">
              <a:extLst>
                <a:ext uri="{FF2B5EF4-FFF2-40B4-BE49-F238E27FC236}">
                  <a16:creationId xmlns:a16="http://schemas.microsoft.com/office/drawing/2014/main" id="{6A38C6D3-1CFB-4188-BA0D-2542AC941526}"/>
                </a:ext>
              </a:extLst>
            </p:cNvPr>
            <p:cNvSpPr/>
            <p:nvPr/>
          </p:nvSpPr>
          <p:spPr>
            <a:xfrm>
              <a:off x="2589059" y="4245852"/>
              <a:ext cx="12906037" cy="17387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F4045F2B-7B1C-4E07-8391-A7764A6255BB}"/>
                </a:ext>
              </a:extLst>
            </p:cNvPr>
            <p:cNvSpPr txBox="1"/>
            <p:nvPr/>
          </p:nvSpPr>
          <p:spPr>
            <a:xfrm>
              <a:off x="3033757" y="4342400"/>
              <a:ext cx="12016640" cy="15456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 rtl="1">
                <a:lnSpc>
                  <a:spcPct val="93305"/>
                </a:lnSpc>
                <a:buNone/>
                <a:defRPr sz="360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he-IL" dirty="0"/>
                <a:t>לשאלות ובירורים על זכויות משרתי מילואים ניתן לפנות לרכזת המילואים הודיה תלמוד-תורה בטלפון 03-976-5795, 03-906-6267 או בדוא"ל </a:t>
              </a:r>
              <a:r>
                <a:rPr lang="en-US" dirty="0"/>
                <a:t>student_dean@ariel.ac.il </a:t>
              </a:r>
              <a:r>
                <a:rPr lang="he-IL" dirty="0"/>
                <a:t> או דרך מערכת הפניות. </a:t>
              </a:r>
            </a:p>
          </p:txBody>
        </p:sp>
      </p:grp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C691A8AE-4D06-480D-B835-C9544AD70315}"/>
              </a:ext>
            </a:extLst>
          </p:cNvPr>
          <p:cNvGrpSpPr/>
          <p:nvPr/>
        </p:nvGrpSpPr>
        <p:grpSpPr>
          <a:xfrm>
            <a:off x="2589059" y="6562996"/>
            <a:ext cx="12906037" cy="1576800"/>
            <a:chOff x="2589059" y="6040691"/>
            <a:chExt cx="12906037" cy="1576800"/>
          </a:xfrm>
        </p:grpSpPr>
        <p:sp>
          <p:nvSpPr>
            <p:cNvPr id="30" name="מלבן: פינות מעוגלות 29">
              <a:extLst>
                <a:ext uri="{FF2B5EF4-FFF2-40B4-BE49-F238E27FC236}">
                  <a16:creationId xmlns:a16="http://schemas.microsoft.com/office/drawing/2014/main" id="{64FE9404-12F5-4F09-868C-DFF3D4B516BE}"/>
                </a:ext>
              </a:extLst>
            </p:cNvPr>
            <p:cNvSpPr/>
            <p:nvPr/>
          </p:nvSpPr>
          <p:spPr>
            <a:xfrm>
              <a:off x="2589059" y="6040691"/>
              <a:ext cx="12906037" cy="1576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C38BAE36-D1D3-4CC8-8CA5-634898C4831C}"/>
                </a:ext>
              </a:extLst>
            </p:cNvPr>
            <p:cNvSpPr txBox="1"/>
            <p:nvPr/>
          </p:nvSpPr>
          <p:spPr>
            <a:xfrm>
              <a:off x="3114551" y="6313886"/>
              <a:ext cx="11855052" cy="103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 rtl="1">
                <a:lnSpc>
                  <a:spcPct val="93305"/>
                </a:lnSpc>
                <a:buNone/>
                <a:defRPr sz="360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he-IL" dirty="0"/>
                <a:t>עדכונים והתאמות למלחמת חרבות ברזל ניתן למצוא כאן:</a:t>
              </a:r>
            </a:p>
            <a:p>
              <a:r>
                <a:rPr lang="he-IL" dirty="0"/>
                <a:t> </a:t>
              </a:r>
              <a:r>
                <a:rPr lang="en-US" dirty="0">
                  <a:hlinkClick r:id="rId10" tooltip="קישור נפתח בחלון חדש"/>
                </a:rPr>
                <a:t>https://tinyurl.com/4762eczd</a:t>
              </a:r>
              <a:endParaRPr lang="he-IL" dirty="0"/>
            </a:p>
          </p:txBody>
        </p:sp>
      </p:grp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E4EEEEF4-6A9A-4427-B43F-0FFD0BCF201B}"/>
              </a:ext>
            </a:extLst>
          </p:cNvPr>
          <p:cNvGrpSpPr/>
          <p:nvPr/>
        </p:nvGrpSpPr>
        <p:grpSpPr>
          <a:xfrm>
            <a:off x="2578343" y="8388031"/>
            <a:ext cx="12906037" cy="1576800"/>
            <a:chOff x="2578343" y="8388031"/>
            <a:chExt cx="12906037" cy="1576800"/>
          </a:xfrm>
        </p:grpSpPr>
        <p:sp>
          <p:nvSpPr>
            <p:cNvPr id="31" name="מלבן: פינות מעוגלות 30">
              <a:extLst>
                <a:ext uri="{FF2B5EF4-FFF2-40B4-BE49-F238E27FC236}">
                  <a16:creationId xmlns:a16="http://schemas.microsoft.com/office/drawing/2014/main" id="{44F3CD3A-BCB4-4011-BCCC-E66E46F6C321}"/>
                </a:ext>
              </a:extLst>
            </p:cNvPr>
            <p:cNvSpPr/>
            <p:nvPr/>
          </p:nvSpPr>
          <p:spPr>
            <a:xfrm>
              <a:off x="2578343" y="8388031"/>
              <a:ext cx="12906037" cy="1576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81D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תיבת טקסט 27">
              <a:extLst>
                <a:ext uri="{FF2B5EF4-FFF2-40B4-BE49-F238E27FC236}">
                  <a16:creationId xmlns:a16="http://schemas.microsoft.com/office/drawing/2014/main" id="{12C6317D-F7E9-441B-9C89-EFE51B388CC9}"/>
                </a:ext>
              </a:extLst>
            </p:cNvPr>
            <p:cNvSpPr txBox="1"/>
            <p:nvPr/>
          </p:nvSpPr>
          <p:spPr>
            <a:xfrm>
              <a:off x="3612827" y="8661226"/>
              <a:ext cx="10837068" cy="103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 rtl="1">
                <a:lnSpc>
                  <a:spcPct val="93305"/>
                </a:lnSpc>
                <a:buNone/>
                <a:defRPr sz="3600">
                  <a:solidFill>
                    <a:srgbClr val="14234B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he-IL" dirty="0"/>
                <a:t>לפירוט זכויות משרתי מילואים בשגרה ובמלחמה: </a:t>
              </a:r>
              <a:r>
                <a:rPr lang="en-US" dirty="0">
                  <a:hlinkClick r:id="rId11" tooltip="קישור נפתח בחלון חדש"/>
                </a:rPr>
                <a:t>https://tinyurl.com/3nwmy5p7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5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1C38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1"/>
          <p:cNvSpPr txBox="1"/>
          <p:nvPr/>
        </p:nvSpPr>
        <p:spPr>
          <a:xfrm>
            <a:off x="4820184" y="1097486"/>
            <a:ext cx="11106839" cy="133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טיפים שיעזרו לכם להצליח בקורס</a:t>
            </a:r>
            <a:endParaRPr sz="6200" b="1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01" name="Google Shape;501;p11" descr="תמונה שמכילה אומנות קליפיפם, גרפיקה, סמל, עיצוב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181100"/>
            <a:ext cx="1088136" cy="108813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1"/>
          <p:cNvSpPr txBox="1"/>
          <p:nvPr/>
        </p:nvSpPr>
        <p:spPr>
          <a:xfrm>
            <a:off x="6861687" y="3473374"/>
            <a:ext cx="9552214" cy="418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b="0" i="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חובת נוכחות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600" b="0" i="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פניה לסיוע ויעוץ במהלך הקורס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b="0" i="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בקשות לדחיית הגשות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 b="0" i="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ניהול זמן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3" name="Google Shape;503;p11"/>
          <p:cNvGrpSpPr/>
          <p:nvPr/>
        </p:nvGrpSpPr>
        <p:grpSpPr>
          <a:xfrm>
            <a:off x="-3307548" y="6286502"/>
            <a:ext cx="3002748" cy="4440950"/>
            <a:chOff x="-3219902" y="6773280"/>
            <a:chExt cx="3002748" cy="4043460"/>
          </a:xfrm>
        </p:grpSpPr>
        <p:grpSp>
          <p:nvGrpSpPr>
            <p:cNvPr id="504" name="Google Shape;504;p11"/>
            <p:cNvGrpSpPr/>
            <p:nvPr/>
          </p:nvGrpSpPr>
          <p:grpSpPr>
            <a:xfrm>
              <a:off x="-3219902" y="6773280"/>
              <a:ext cx="3002748" cy="4043460"/>
              <a:chOff x="457200" y="7865849"/>
              <a:chExt cx="3002748" cy="3753502"/>
            </a:xfrm>
          </p:grpSpPr>
          <p:sp>
            <p:nvSpPr>
              <p:cNvPr id="505" name="Google Shape;505;p11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1"/>
              <p:cNvSpPr txBox="1"/>
              <p:nvPr/>
            </p:nvSpPr>
            <p:spPr>
              <a:xfrm>
                <a:off x="457200" y="8627849"/>
                <a:ext cx="3002748" cy="2991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מה האפשרויות לגמישות בעת הזו בנוגע לנוכחות</a:t>
                </a:r>
                <a:r>
                  <a:rPr lang="he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להגשות ומבחנים</a:t>
                </a:r>
                <a:r>
                  <a:rPr lang="he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</a:t>
                </a: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הציעו עזרה והפניה לגורמי סיוע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1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508" name="Google Shape;508;p11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09" name="Google Shape;509;p11" descr="סימן קריאה עם מילוי מלא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10" name="Google Shape;510;p11"/>
          <p:cNvSpPr/>
          <p:nvPr/>
        </p:nvSpPr>
        <p:spPr>
          <a:xfrm>
            <a:off x="3905520" y="2906448"/>
            <a:ext cx="5291437" cy="53195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11" descr="תמונה שמכילה מחשב, טקסט, ציוד משרדי, מחשב נייד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 l="6836" t="411" r="20944" b="-410"/>
          <a:stretch/>
        </p:blipFill>
        <p:spPr>
          <a:xfrm>
            <a:off x="4090454" y="3105450"/>
            <a:ext cx="4921568" cy="492156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12" name="Google Shape;512;p11" descr="מדיניות פרטיות - מערכת בגרויות אוניברסיטת אריאל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"/>
          <p:cNvSpPr/>
          <p:nvPr/>
        </p:nvSpPr>
        <p:spPr>
          <a:xfrm>
            <a:off x="12263137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דואגים מראש לציוד </a:t>
            </a: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הדרוש: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חדר שקט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מחשב עם מצלמת רשת ומיקרופון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מחברת וכלי כתיבה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וקפה...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12"/>
          <p:cNvSpPr/>
          <p:nvPr/>
        </p:nvSpPr>
        <p:spPr>
          <a:xfrm>
            <a:off x="-808770" y="977265"/>
            <a:ext cx="3504683" cy="1543050"/>
          </a:xfrm>
          <a:custGeom>
            <a:avLst/>
            <a:gdLst/>
            <a:ahLst/>
            <a:cxnLst/>
            <a:rect l="l" t="t" r="r" b="b"/>
            <a:pathLst>
              <a:path w="923044" h="406400" extrusionOk="0">
                <a:moveTo>
                  <a:pt x="719844" y="0"/>
                </a:moveTo>
                <a:cubicBezTo>
                  <a:pt x="832068" y="0"/>
                  <a:pt x="923044" y="90976"/>
                  <a:pt x="923044" y="203200"/>
                </a:cubicBezTo>
                <a:cubicBezTo>
                  <a:pt x="923044" y="315424"/>
                  <a:pt x="832068" y="406400"/>
                  <a:pt x="719844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1C38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12" descr="תמונה שמכילה אומנות קליפיפם, גרפיקה, סמל, עיצוב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181100"/>
            <a:ext cx="1088136" cy="108813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2"/>
          <p:cNvSpPr/>
          <p:nvPr/>
        </p:nvSpPr>
        <p:spPr>
          <a:xfrm>
            <a:off x="7132258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במהלך השיעור יש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להדליק מצלמה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2B2E3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השאירו את</a:t>
            </a:r>
            <a:r>
              <a:rPr lang="iw-IL" sz="3200" b="0" i="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 מיקרופון </a:t>
            </a:r>
            <a:r>
              <a:rPr lang="iw-IL" sz="3200" b="1" i="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במצב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Mute</a:t>
            </a:r>
            <a:endParaRPr sz="3200" b="1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2B2E38"/>
                </a:solidFill>
                <a:latin typeface="Open Sans"/>
                <a:ea typeface="Open Sans"/>
                <a:cs typeface="Open Sans"/>
                <a:sym typeface="Open Sans"/>
              </a:rPr>
              <a:t>פתחו את המיקרופון רק כאשר תקבלו את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רשות הדיבור</a:t>
            </a:r>
            <a:endParaRPr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12"/>
          <p:cNvSpPr/>
          <p:nvPr/>
        </p:nvSpPr>
        <p:spPr>
          <a:xfrm>
            <a:off x="2001380" y="4580288"/>
            <a:ext cx="3994393" cy="49066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יש שאלות? לחצו על: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200" dirty="0">
              <a:solidFill>
                <a:srgbClr val="081D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או </a:t>
            </a:r>
            <a:r>
              <a:rPr lang="iw-IL" sz="3200" b="1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כתבו בצ'אט</a:t>
            </a: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Open Sans"/>
                <a:ea typeface="Open Sans"/>
                <a:cs typeface="Open Sans"/>
                <a:sym typeface="Open Sans"/>
              </a:rPr>
              <a:t>במהלך השיעור אענה על שאלות באופן מרוכז כדי לא לקטוע את רצף הלמידה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2"/>
          <p:cNvSpPr/>
          <p:nvPr/>
        </p:nvSpPr>
        <p:spPr>
          <a:xfrm>
            <a:off x="13406977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12" descr="תמונה שמכילה סמל, גרפיקה, גופן, עיצוב גרפי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60255" y="3539728"/>
            <a:ext cx="1000156" cy="100015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2"/>
          <p:cNvSpPr/>
          <p:nvPr/>
        </p:nvSpPr>
        <p:spPr>
          <a:xfrm>
            <a:off x="8276098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2"/>
          <p:cNvSpPr/>
          <p:nvPr/>
        </p:nvSpPr>
        <p:spPr>
          <a:xfrm>
            <a:off x="3145220" y="3198844"/>
            <a:ext cx="1706713" cy="176273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12" descr="תמונה שמכילה גרפיקה, אומנות קליפיפם, סמל, עיצוב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8498" y="3539728"/>
            <a:ext cx="1000156" cy="1000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12"/>
          <p:cNvGrpSpPr/>
          <p:nvPr/>
        </p:nvGrpSpPr>
        <p:grpSpPr>
          <a:xfrm>
            <a:off x="8382000" y="3675316"/>
            <a:ext cx="1629902" cy="864568"/>
            <a:chOff x="8851454" y="3245582"/>
            <a:chExt cx="1885515" cy="1000156"/>
          </a:xfrm>
        </p:grpSpPr>
        <p:pic>
          <p:nvPicPr>
            <p:cNvPr id="528" name="Google Shape;528;p12" descr="תמונה שמכילה גרפיקה, צילום מסך, עיצוב&#10;&#10;התיאור נוצר באופן אוטומטי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851454" y="3245582"/>
              <a:ext cx="1000156" cy="1000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12" descr="תמונה שמכילה אומנות קליפיפם, גרפיקה, סרט מצויר, סמל&#10;&#10;התיאור נוצר באופן אוטומטי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736813" y="3245582"/>
              <a:ext cx="1000156" cy="1000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" name="Google Shape;530;p12"/>
          <p:cNvSpPr/>
          <p:nvPr/>
        </p:nvSpPr>
        <p:spPr>
          <a:xfrm>
            <a:off x="4744138" y="1104900"/>
            <a:ext cx="8799724" cy="100015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b="1" dirty="0">
                <a:solidFill>
                  <a:srgbClr val="081D3F"/>
                </a:solidFill>
                <a:latin typeface="Calibri"/>
                <a:ea typeface="Calibri"/>
                <a:cs typeface="Calibri"/>
                <a:sym typeface="Calibri"/>
              </a:rPr>
              <a:t>לומדים יחד מרחוק</a:t>
            </a:r>
            <a:endParaRPr sz="8800" b="1" dirty="0">
              <a:solidFill>
                <a:srgbClr val="081D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12"/>
          <p:cNvPicPr preferRelativeResize="0"/>
          <p:nvPr/>
        </p:nvPicPr>
        <p:blipFill rotWithShape="1">
          <a:blip r:embed="rId8">
            <a:alphaModFix/>
          </a:blip>
          <a:srcRect l="29028" t="75739" r="36686" b="3892"/>
          <a:stretch/>
        </p:blipFill>
        <p:spPr>
          <a:xfrm>
            <a:off x="2741276" y="5906050"/>
            <a:ext cx="2514600" cy="630394"/>
          </a:xfrm>
          <a:prstGeom prst="roundRect">
            <a:avLst>
              <a:gd name="adj" fmla="val 33042"/>
            </a:avLst>
          </a:prstGeom>
          <a:noFill/>
          <a:ln>
            <a:noFill/>
          </a:ln>
        </p:spPr>
      </p:pic>
      <p:pic>
        <p:nvPicPr>
          <p:cNvPr id="532" name="Google Shape;532;p12" descr="מדיניות פרטיות - מערכת בגרויות אוניברסיטת אריאל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/>
        </p:nvSpPr>
        <p:spPr>
          <a:xfrm>
            <a:off x="4936679" y="1022730"/>
            <a:ext cx="8414642" cy="1733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283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בהצלחה לכולנו!</a:t>
            </a:r>
            <a:endParaRPr sz="8800" b="1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6363759" y="3019416"/>
            <a:ext cx="5560483" cy="5410200"/>
          </a:xfrm>
          <a:prstGeom prst="roundRect">
            <a:avLst>
              <a:gd name="adj" fmla="val 185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13"/>
          <p:cNvPicPr preferRelativeResize="0"/>
          <p:nvPr/>
        </p:nvPicPr>
        <p:blipFill rotWithShape="1">
          <a:blip r:embed="rId3">
            <a:alphaModFix/>
          </a:blip>
          <a:srcRect l="16746" t="1923" r="16541" b="607"/>
          <a:stretch/>
        </p:blipFill>
        <p:spPr>
          <a:xfrm>
            <a:off x="6603210" y="3248016"/>
            <a:ext cx="5081580" cy="495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540" name="Google Shape;540;p13"/>
          <p:cNvGrpSpPr/>
          <p:nvPr/>
        </p:nvGrpSpPr>
        <p:grpSpPr>
          <a:xfrm>
            <a:off x="-3307548" y="5600702"/>
            <a:ext cx="3002748" cy="4603211"/>
            <a:chOff x="-3219902" y="6773279"/>
            <a:chExt cx="3002748" cy="3990964"/>
          </a:xfrm>
        </p:grpSpPr>
        <p:grpSp>
          <p:nvGrpSpPr>
            <p:cNvPr id="541" name="Google Shape;541;p13"/>
            <p:cNvGrpSpPr/>
            <p:nvPr/>
          </p:nvGrpSpPr>
          <p:grpSpPr>
            <a:xfrm>
              <a:off x="-3219902" y="6773279"/>
              <a:ext cx="3002748" cy="3990964"/>
              <a:chOff x="457200" y="7865849"/>
              <a:chExt cx="3002748" cy="3704771"/>
            </a:xfrm>
          </p:grpSpPr>
          <p:sp>
            <p:nvSpPr>
              <p:cNvPr id="542" name="Google Shape;542;p13"/>
              <p:cNvSpPr/>
              <p:nvPr/>
            </p:nvSpPr>
            <p:spPr>
              <a:xfrm>
                <a:off x="457200" y="7865849"/>
                <a:ext cx="3002748" cy="3704771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3"/>
              <p:cNvSpPr txBox="1"/>
              <p:nvPr/>
            </p:nvSpPr>
            <p:spPr>
              <a:xfrm>
                <a:off x="457200" y="8627849"/>
                <a:ext cx="3002748" cy="2848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כי לכולנו יש קושי להתפנות ללמידה במצב הנוכחי, אך חשוב כי יחד נעשה מאמץ להמשיך ולשמור על שגרה ככל הניתן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" name="Google Shape;544;p13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545" name="Google Shape;545;p13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46" name="Google Shape;546;p13" descr="סימן קריאה עם מילוי מלא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p14"/>
          <p:cNvPicPr preferRelativeResize="0"/>
          <p:nvPr/>
        </p:nvPicPr>
        <p:blipFill rotWithShape="1">
          <a:blip r:embed="rId4">
            <a:alphaModFix/>
          </a:blip>
          <a:srcRect l="57916" b="4073"/>
          <a:stretch/>
        </p:blipFill>
        <p:spPr>
          <a:xfrm>
            <a:off x="1143000" y="2377655"/>
            <a:ext cx="10968422" cy="7031736"/>
          </a:xfrm>
          <a:prstGeom prst="rect">
            <a:avLst/>
          </a:prstGeom>
          <a:noFill/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53" name="Google Shape;553;p14"/>
          <p:cNvSpPr txBox="1"/>
          <p:nvPr/>
        </p:nvSpPr>
        <p:spPr>
          <a:xfrm>
            <a:off x="2669068" y="772857"/>
            <a:ext cx="12949863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1C387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אז איך עושים את זה? – החלפת תמונה</a:t>
            </a:r>
            <a:endParaRPr sz="6000" dirty="0">
              <a:solidFill>
                <a:srgbClr val="1C387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54" name="Google Shape;554;p14"/>
          <p:cNvSpPr/>
          <p:nvPr/>
        </p:nvSpPr>
        <p:spPr>
          <a:xfrm>
            <a:off x="13119511" y="2377655"/>
            <a:ext cx="4330289" cy="7033045"/>
          </a:xfrm>
          <a:prstGeom prst="rect">
            <a:avLst/>
          </a:prstGeom>
          <a:solidFill>
            <a:srgbClr val="C5E7F1"/>
          </a:solidFill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rgbClr val="2B2E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55" name="Google Shape;555;p14"/>
          <p:cNvSpPr txBox="1"/>
          <p:nvPr/>
        </p:nvSpPr>
        <p:spPr>
          <a:xfrm>
            <a:off x="13258801" y="2939523"/>
            <a:ext cx="3555181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כאשר הסמן נמצא מעל התמונה- לחצו על הלחצן הימני בעכבר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111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בתפריט שיפתח בחרו ב"שנה תמונה" ולאחר מכן ב"מכשיר זה"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111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בחרו את התמונה שלכם מתוך ספריית הקבצים המתאימה</a:t>
            </a: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56" name="Google Shape;556;p14"/>
          <p:cNvSpPr/>
          <p:nvPr/>
        </p:nvSpPr>
        <p:spPr>
          <a:xfrm>
            <a:off x="2667000" y="5295901"/>
            <a:ext cx="1524000" cy="304800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14"/>
          <p:cNvSpPr/>
          <p:nvPr/>
        </p:nvSpPr>
        <p:spPr>
          <a:xfrm>
            <a:off x="1559776" y="5295901"/>
            <a:ext cx="1107223" cy="304800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14" descr="תג 1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8600" y="499110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4" descr="תג 1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8231" y="2939523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4" descr="תג 3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28231" y="6842184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4" descr="תג עם מילוי מלא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28231" y="4880988"/>
            <a:ext cx="607320" cy="60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4"/>
          <p:cNvSpPr/>
          <p:nvPr/>
        </p:nvSpPr>
        <p:spPr>
          <a:xfrm>
            <a:off x="2073490" y="3924301"/>
            <a:ext cx="517310" cy="1143000"/>
          </a:xfrm>
          <a:prstGeom prst="round1Rect">
            <a:avLst>
              <a:gd name="adj" fmla="val 16667"/>
            </a:avLst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14" descr="תג עם מילוי מלא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97977" y="499110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4" descr="תמונה שמכילה צילום מסך, שחור, חשיכה, גופן&#10;&#10;התיאור נוצר באופן אוטומטי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436731" y="-213118"/>
            <a:ext cx="5945661" cy="141689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4"/>
          <p:cNvSpPr/>
          <p:nvPr/>
        </p:nvSpPr>
        <p:spPr>
          <a:xfrm>
            <a:off x="-533400" y="723900"/>
            <a:ext cx="3581400" cy="1238847"/>
          </a:xfrm>
          <a:prstGeom prst="roundRect">
            <a:avLst>
              <a:gd name="adj" fmla="val 50000"/>
            </a:avLst>
          </a:prstGeom>
          <a:solidFill>
            <a:srgbClr val="081D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66" name="Google Shape;566;p14" descr="תמונה שמכילה לוגו, עיגול, סמל, אומנות קליפיפם&#10;&#10;התיאור נוצר באופן אוטומטי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73490" y="965102"/>
            <a:ext cx="666518" cy="7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4"/>
          <p:cNvSpPr txBox="1"/>
          <p:nvPr/>
        </p:nvSpPr>
        <p:spPr>
          <a:xfrm>
            <a:off x="94392" y="804714"/>
            <a:ext cx="18288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הדרכה למרצה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5"/>
          <p:cNvSpPr txBox="1"/>
          <p:nvPr/>
        </p:nvSpPr>
        <p:spPr>
          <a:xfrm>
            <a:off x="2669068" y="772857"/>
            <a:ext cx="12949863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1C387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אז איך עושים את זה? – הוספת תמונה</a:t>
            </a:r>
            <a:endParaRPr sz="6000" dirty="0">
              <a:solidFill>
                <a:srgbClr val="1C387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74" name="Google Shape;574;p15"/>
          <p:cNvSpPr/>
          <p:nvPr/>
        </p:nvSpPr>
        <p:spPr>
          <a:xfrm>
            <a:off x="13119511" y="2377655"/>
            <a:ext cx="4330289" cy="7033045"/>
          </a:xfrm>
          <a:prstGeom prst="rect">
            <a:avLst/>
          </a:prstGeom>
          <a:solidFill>
            <a:srgbClr val="C5E7F1"/>
          </a:solidFill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rgbClr val="2B2E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75" name="Google Shape;575;p15"/>
          <p:cNvSpPr txBox="1"/>
          <p:nvPr/>
        </p:nvSpPr>
        <p:spPr>
          <a:xfrm>
            <a:off x="13258801" y="2939523"/>
            <a:ext cx="3555181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לחצו על "הוספה בסרגל העליון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111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בתפריט שיפתח בחרו ב"תמונות"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111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בסרגל שיפתח בחרו ב"מכשיר זה"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הוסיפו את התמונה מתוך הספרייה במחשב שלכם</a:t>
            </a: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576" name="Google Shape;576;p15"/>
          <p:cNvPicPr preferRelativeResize="0"/>
          <p:nvPr/>
        </p:nvPicPr>
        <p:blipFill rotWithShape="1">
          <a:blip r:embed="rId4">
            <a:alphaModFix/>
          </a:blip>
          <a:srcRect l="71179" t="-1" b="28375"/>
          <a:stretch/>
        </p:blipFill>
        <p:spPr>
          <a:xfrm>
            <a:off x="2073491" y="2407650"/>
            <a:ext cx="10010144" cy="6996847"/>
          </a:xfrm>
          <a:prstGeom prst="rect">
            <a:avLst/>
          </a:prstGeom>
          <a:noFill/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77" name="Google Shape;577;p15"/>
          <p:cNvSpPr/>
          <p:nvPr/>
        </p:nvSpPr>
        <p:spPr>
          <a:xfrm>
            <a:off x="9372599" y="3040164"/>
            <a:ext cx="517715" cy="876788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p15" descr="תג 1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00" y="265704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5" descr="תג 1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8231" y="2939523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5" descr="תג 3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28231" y="5829301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5" descr="תג עם מילוי מלא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828231" y="4381501"/>
            <a:ext cx="607320" cy="60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5"/>
          <p:cNvSpPr/>
          <p:nvPr/>
        </p:nvSpPr>
        <p:spPr>
          <a:xfrm>
            <a:off x="8458200" y="4152901"/>
            <a:ext cx="1412023" cy="331958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15" descr="תג עם מילוי מלא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06000" y="2933701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5"/>
          <p:cNvSpPr/>
          <p:nvPr/>
        </p:nvSpPr>
        <p:spPr>
          <a:xfrm>
            <a:off x="10529507" y="2716070"/>
            <a:ext cx="517715" cy="324094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15" descr="תג 3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70223" y="4126856"/>
            <a:ext cx="384048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5" descr="תג 4 עם מילוי מלא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842480" y="7277101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5" descr="תמונה שמכילה צילום מסך, שחור, חשיכה, גופן&#10;&#10;התיאור נוצר באופן אוטומטי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436731" y="-213118"/>
            <a:ext cx="5945661" cy="1416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15"/>
          <p:cNvGrpSpPr/>
          <p:nvPr/>
        </p:nvGrpSpPr>
        <p:grpSpPr>
          <a:xfrm>
            <a:off x="-533400" y="723900"/>
            <a:ext cx="3581400" cy="1238847"/>
            <a:chOff x="-533400" y="723900"/>
            <a:chExt cx="3581400" cy="1238847"/>
          </a:xfrm>
        </p:grpSpPr>
        <p:sp>
          <p:nvSpPr>
            <p:cNvPr id="589" name="Google Shape;589;p15"/>
            <p:cNvSpPr/>
            <p:nvPr/>
          </p:nvSpPr>
          <p:spPr>
            <a:xfrm>
              <a:off x="-533400" y="723900"/>
              <a:ext cx="3581400" cy="1238847"/>
            </a:xfrm>
            <a:prstGeom prst="roundRect">
              <a:avLst>
                <a:gd name="adj" fmla="val 50000"/>
              </a:avLst>
            </a:prstGeom>
            <a:solidFill>
              <a:srgbClr val="081D3F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pic>
          <p:nvPicPr>
            <p:cNvPr id="590" name="Google Shape;590;p15" descr="תמונה שמכילה לוגו, עיגול, סמל, אומנות קליפיפם&#10;&#10;התיאור נוצר באופן אוטומטי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073490" y="965102"/>
              <a:ext cx="666518" cy="737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15"/>
            <p:cNvSpPr txBox="1"/>
            <p:nvPr/>
          </p:nvSpPr>
          <p:spPr>
            <a:xfrm>
              <a:off x="94392" y="804714"/>
              <a:ext cx="182880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הדרכה למרצה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6"/>
          <p:cNvSpPr txBox="1"/>
          <p:nvPr/>
        </p:nvSpPr>
        <p:spPr>
          <a:xfrm>
            <a:off x="2669068" y="723900"/>
            <a:ext cx="12949863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4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1C387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אז איך עושים את זה? – הוספת קישור</a:t>
            </a:r>
            <a:endParaRPr sz="6000" dirty="0">
              <a:solidFill>
                <a:srgbClr val="1C387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98" name="Google Shape;598;p16"/>
          <p:cNvSpPr/>
          <p:nvPr/>
        </p:nvSpPr>
        <p:spPr>
          <a:xfrm>
            <a:off x="13119511" y="2453855"/>
            <a:ext cx="4330289" cy="7033045"/>
          </a:xfrm>
          <a:prstGeom prst="rect">
            <a:avLst/>
          </a:prstGeom>
          <a:solidFill>
            <a:srgbClr val="C5E7F1"/>
          </a:solidFill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rgbClr val="2B2E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599" name="Google Shape;599;p16"/>
          <p:cNvSpPr txBox="1"/>
          <p:nvPr/>
        </p:nvSpPr>
        <p:spPr>
          <a:xfrm>
            <a:off x="13253944" y="2453855"/>
            <a:ext cx="3477671" cy="692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ראשית, סמנו את תיבת הטקסט "מקורות מידע" שמופיעה בשקופית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לחצו בתפריט הבית על "הוספה"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238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לחצו על "קישורים"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לחצו על הסמליל המופיע מעל "קישור"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32385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0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בחרו את קובץ המקורות מתוך ספריית הקבצים שלכם</a:t>
            </a:r>
            <a:endParaRPr sz="30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00" name="Google Shape;600;p16"/>
          <p:cNvSpPr/>
          <p:nvPr/>
        </p:nvSpPr>
        <p:spPr>
          <a:xfrm>
            <a:off x="2895600" y="6187656"/>
            <a:ext cx="2209800" cy="304800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6"/>
          <p:cNvSpPr/>
          <p:nvPr/>
        </p:nvSpPr>
        <p:spPr>
          <a:xfrm>
            <a:off x="1295400" y="6187656"/>
            <a:ext cx="1524000" cy="304800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p16" descr="תג 1 עם מילוי מל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4900" y="580665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6" descr="תג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0377" y="580665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6" descr="תג 1 עם מילוי מל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28231" y="4211016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6" descr="תג 3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28231" y="6492456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6" descr="תג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28231" y="5580336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6"/>
          <p:cNvPicPr preferRelativeResize="0"/>
          <p:nvPr/>
        </p:nvPicPr>
        <p:blipFill rotWithShape="1">
          <a:blip r:embed="rId7">
            <a:alphaModFix/>
          </a:blip>
          <a:srcRect l="8333" b="5185"/>
          <a:stretch/>
        </p:blipFill>
        <p:spPr>
          <a:xfrm>
            <a:off x="1147137" y="2453855"/>
            <a:ext cx="11603736" cy="7013448"/>
          </a:xfrm>
          <a:prstGeom prst="rect">
            <a:avLst/>
          </a:prstGeom>
          <a:noFill/>
          <a:ln w="38100" cap="flat" cmpd="sng">
            <a:solidFill>
              <a:srgbClr val="081D3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08" name="Google Shape;608;p16"/>
          <p:cNvSpPr/>
          <p:nvPr/>
        </p:nvSpPr>
        <p:spPr>
          <a:xfrm>
            <a:off x="11049000" y="2834856"/>
            <a:ext cx="596304" cy="304800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6"/>
          <p:cNvSpPr/>
          <p:nvPr/>
        </p:nvSpPr>
        <p:spPr>
          <a:xfrm>
            <a:off x="3291840" y="4358856"/>
            <a:ext cx="441960" cy="952926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0" name="Google Shape;610;p16" descr="תג 1 עם מילוי מל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52071" y="275865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6" descr="תג עם מילוי מל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600" y="2863622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6"/>
          <p:cNvSpPr/>
          <p:nvPr/>
        </p:nvSpPr>
        <p:spPr>
          <a:xfrm>
            <a:off x="3594789" y="3122314"/>
            <a:ext cx="596304" cy="1236542"/>
          </a:xfrm>
          <a:prstGeom prst="rect">
            <a:avLst/>
          </a:prstGeom>
          <a:noFill/>
          <a:ln w="38100" cap="flat" cmpd="sng">
            <a:solidFill>
              <a:srgbClr val="00A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" name="Google Shape;613;p16" descr="תג 3 עם מילוי מלא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42047" y="4071716"/>
            <a:ext cx="384048" cy="38404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6"/>
          <p:cNvSpPr/>
          <p:nvPr/>
        </p:nvSpPr>
        <p:spPr>
          <a:xfrm>
            <a:off x="16992600" y="2517356"/>
            <a:ext cx="3810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6"/>
          <p:cNvSpPr/>
          <p:nvPr/>
        </p:nvSpPr>
        <p:spPr>
          <a:xfrm>
            <a:off x="16992600" y="7978355"/>
            <a:ext cx="3810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6"/>
          <p:cNvSpPr/>
          <p:nvPr/>
        </p:nvSpPr>
        <p:spPr>
          <a:xfrm>
            <a:off x="-533400" y="723900"/>
            <a:ext cx="3581400" cy="1238847"/>
          </a:xfrm>
          <a:prstGeom prst="roundRect">
            <a:avLst>
              <a:gd name="adj" fmla="val 50000"/>
            </a:avLst>
          </a:prstGeom>
          <a:solidFill>
            <a:srgbClr val="081D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617" name="Google Shape;617;p16" descr="תמונה שמכילה לוגו, עיגול, סמל, אומנות קליפיפם&#10;&#10;התיאור נוצר באופן אוטומטי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73490" y="965102"/>
            <a:ext cx="666518" cy="7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6"/>
          <p:cNvSpPr txBox="1"/>
          <p:nvPr/>
        </p:nvSpPr>
        <p:spPr>
          <a:xfrm>
            <a:off x="94392" y="804714"/>
            <a:ext cx="18288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הדרכה למרצה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p16" descr="תמונה שמכילה צילום מסך, שחור, חשיכה, גופן&#10;&#10;התיאור נוצר באופן אוטומטי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436731" y="-213118"/>
            <a:ext cx="5945661" cy="1416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7"/>
          <p:cNvSpPr txBox="1"/>
          <p:nvPr/>
        </p:nvSpPr>
        <p:spPr>
          <a:xfrm>
            <a:off x="4894794" y="1188977"/>
            <a:ext cx="126492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6000" dirty="0">
                <a:solidFill>
                  <a:srgbClr val="1C3879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איך נוכל לקדם את מעורבות הסטודנטים בקורס החל מהמפגש הראשון?</a:t>
            </a:r>
            <a:endParaRPr sz="6000" dirty="0">
              <a:solidFill>
                <a:srgbClr val="1C3879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26" name="Google Shape;626;p17"/>
          <p:cNvSpPr txBox="1"/>
          <p:nvPr/>
        </p:nvSpPr>
        <p:spPr>
          <a:xfrm>
            <a:off x="7267887" y="3311009"/>
            <a:ext cx="10279420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חשוב להקפיד להציג את ציפיות שלנו מהסטודנטים באופן </a:t>
            </a:r>
            <a:r>
              <a:rPr lang="he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ברור.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</a:t>
            </a:r>
            <a:r>
              <a:rPr lang="iw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ך חשוב גם לשמוע מהם מה </a:t>
            </a:r>
            <a:r>
              <a:rPr lang="iw-IL" sz="3200" b="1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הציפיות של הסטודנטים </a:t>
            </a:r>
            <a:r>
              <a:rPr lang="he-IL" sz="3200" b="1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מאיתנו.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כ</a:t>
            </a:r>
            <a:r>
              <a:rPr lang="iw-IL" sz="3200" b="0" i="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ך הם יקבלו תחושה שאנו רואים את הצרכים שלהם ומבינים אותם ואנחנו נקבל הזדמנו להסביר על אילו ציפיות נוכל לענות ואילו ציפיות לא יוכלו לקבל מענה במסגרת הלימודים בקורס.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סטודנטים מעורבים ומשתתפים יותר כאשר נדרשת מהם </a:t>
            </a:r>
            <a:r>
              <a:rPr lang="iw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למידה</a:t>
            </a:r>
            <a:r>
              <a:rPr lang="he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פעילה</a:t>
            </a:r>
            <a:r>
              <a:rPr lang="he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נוכל ליצור הרגל כזה כבר מהמפגש הראשון, למשל: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r" rtl="1"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3200"/>
              <a:buFont typeface="Arial"/>
              <a:buChar char="•"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נבקש מהם להעלות תמונה או סרטון ללוח</a:t>
            </a:r>
            <a:r>
              <a:rPr lang="he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Padlet</a:t>
            </a:r>
            <a:r>
              <a:rPr lang="he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שיתופי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r" rtl="1"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3200"/>
              <a:buFont typeface="Arial"/>
              <a:buChar char="•"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נזמין אותם לכתוב תגובה לשאלה שהעלנו </a:t>
            </a:r>
            <a:r>
              <a:rPr lang="iw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בפורום הקורס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r" rtl="1">
              <a:spcBef>
                <a:spcPts val="0"/>
              </a:spcBef>
              <a:spcAft>
                <a:spcPts val="0"/>
              </a:spcAft>
              <a:buClr>
                <a:srgbClr val="081D3F"/>
              </a:buClr>
              <a:buSzPts val="3200"/>
              <a:buFont typeface="Arial"/>
              <a:buChar char="•"/>
            </a:pPr>
            <a:r>
              <a:rPr lang="iw-IL" sz="32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נבקש מהם לענות על סקר שנכין ב</a:t>
            </a:r>
            <a:r>
              <a:rPr lang="iw-IL" sz="32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Mentimeter</a:t>
            </a:r>
            <a:endParaRPr sz="3200" b="1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627" name="Google Shape;627;p17"/>
          <p:cNvGrpSpPr/>
          <p:nvPr/>
        </p:nvGrpSpPr>
        <p:grpSpPr>
          <a:xfrm>
            <a:off x="1482035" y="2878728"/>
            <a:ext cx="5124947" cy="5084171"/>
            <a:chOff x="1143000" y="2368964"/>
            <a:chExt cx="5638800" cy="5593936"/>
          </a:xfrm>
        </p:grpSpPr>
        <p:sp>
          <p:nvSpPr>
            <p:cNvPr id="628" name="Google Shape;628;p17"/>
            <p:cNvSpPr/>
            <p:nvPr/>
          </p:nvSpPr>
          <p:spPr>
            <a:xfrm>
              <a:off x="1143000" y="2368964"/>
              <a:ext cx="5638800" cy="5593936"/>
            </a:xfrm>
            <a:prstGeom prst="roundRect">
              <a:avLst>
                <a:gd name="adj" fmla="val 18574"/>
              </a:avLst>
            </a:prstGeom>
            <a:solidFill>
              <a:srgbClr val="00A0A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9" name="Google Shape;629;p17" descr="תמונה שמכילה אדם, לבוש, פני אדם, אשה&#10;&#10;התיאור נוצר באופן אוטומטי"/>
            <p:cNvPicPr preferRelativeResize="0"/>
            <p:nvPr/>
          </p:nvPicPr>
          <p:blipFill rotWithShape="1">
            <a:blip r:embed="rId4">
              <a:alphaModFix/>
            </a:blip>
            <a:srcRect l="14322" t="469" r="18942" b="-468"/>
            <a:stretch/>
          </p:blipFill>
          <p:spPr>
            <a:xfrm>
              <a:off x="1338072" y="2541604"/>
              <a:ext cx="5248656" cy="5248656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sp>
        <p:nvSpPr>
          <p:cNvPr id="630" name="Google Shape;630;p17"/>
          <p:cNvSpPr/>
          <p:nvPr/>
        </p:nvSpPr>
        <p:spPr>
          <a:xfrm>
            <a:off x="-838201" y="8223477"/>
            <a:ext cx="8927217" cy="1644423"/>
          </a:xfrm>
          <a:prstGeom prst="roundRect">
            <a:avLst>
              <a:gd name="adj" fmla="val 50000"/>
            </a:avLst>
          </a:prstGeom>
          <a:solidFill>
            <a:srgbClr val="081D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631" name="Google Shape;631;p17"/>
          <p:cNvSpPr txBox="1"/>
          <p:nvPr/>
        </p:nvSpPr>
        <p:spPr>
          <a:xfrm>
            <a:off x="-5446294" y="8420100"/>
            <a:ext cx="1291389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צריכים </a:t>
            </a:r>
            <a:r>
              <a:rPr lang="iw-IL" sz="2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עזרה</a:t>
            </a: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בהפעלת כלים דיגיטליים בשיעור?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רוצים </a:t>
            </a:r>
            <a:r>
              <a:rPr lang="iw-IL" sz="2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להכיר כלים </a:t>
            </a: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נוספים ללמידה פעילה?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צוות </a:t>
            </a:r>
            <a:r>
              <a:rPr lang="iw-IL" sz="2600" b="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היחידה ללמידה דיגיטלית </a:t>
            </a:r>
            <a:r>
              <a:rPr lang="iw-IL" sz="26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ישמח לעמוד לרשותכם!</a:t>
            </a:r>
            <a:endParaRPr sz="26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632" name="Google Shape;632;p17" descr="תמונה שמכילה צילום מסך, שחור, חשיכה, גופן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36731" y="-213118"/>
            <a:ext cx="5945661" cy="141689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7"/>
          <p:cNvSpPr/>
          <p:nvPr/>
        </p:nvSpPr>
        <p:spPr>
          <a:xfrm>
            <a:off x="-533400" y="723900"/>
            <a:ext cx="3581400" cy="1238847"/>
          </a:xfrm>
          <a:prstGeom prst="roundRect">
            <a:avLst>
              <a:gd name="adj" fmla="val 50000"/>
            </a:avLst>
          </a:prstGeom>
          <a:solidFill>
            <a:srgbClr val="081D3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634" name="Google Shape;634;p17" descr="תמונה שמכילה לוגו, עיגול, סמל, אומנות קליפיפם&#10;&#10;התיאור נוצר באופן אוטומטי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73490" y="965102"/>
            <a:ext cx="666518" cy="7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7"/>
          <p:cNvSpPr txBox="1"/>
          <p:nvPr/>
        </p:nvSpPr>
        <p:spPr>
          <a:xfrm>
            <a:off x="94392" y="804714"/>
            <a:ext cx="18288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הדרכה למרצה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תמונה 21">
            <a:extLst>
              <a:ext uri="{FF2B5EF4-FFF2-40B4-BE49-F238E27FC236}">
                <a16:creationId xmlns:a16="http://schemas.microsoft.com/office/drawing/2014/main" id="{7F221294-6FAE-13B5-04A1-AE5BDF7E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215" y="5917777"/>
            <a:ext cx="4867917" cy="416477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D5EDAFD3-8847-1917-5BE6-9E0D5B56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1969" y="3453401"/>
            <a:ext cx="4488479" cy="3464790"/>
          </a:xfrm>
          <a:prstGeom prst="rect">
            <a:avLst/>
          </a:prstGeom>
        </p:spPr>
      </p:pic>
      <p:sp>
        <p:nvSpPr>
          <p:cNvPr id="127" name="Google Shape;127;p2"/>
          <p:cNvSpPr txBox="1"/>
          <p:nvPr/>
        </p:nvSpPr>
        <p:spPr>
          <a:xfrm>
            <a:off x="3735142" y="-1368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אחדות 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C93CE2C8-5FB0-3706-E71F-43C959DD9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1990" y="204449"/>
            <a:ext cx="4467176" cy="367786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6A4A34-49BE-3A39-8B44-3D4EE9C10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159" y="1749996"/>
            <a:ext cx="4591933" cy="398679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A2C68D6E-1A78-B4C0-F6B8-41CE0FEB8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461" y="1348362"/>
            <a:ext cx="3480249" cy="479006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88857600-88F3-B0C1-B6A4-9BFD3F510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54" y="3076788"/>
            <a:ext cx="4916181" cy="3581325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626FC7A0-94AD-AB3C-0E19-ADBFF12988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38" y="6543606"/>
            <a:ext cx="4696543" cy="3538944"/>
          </a:xfrm>
          <a:prstGeom prst="rect">
            <a:avLst/>
          </a:prstGeom>
        </p:spPr>
      </p:pic>
      <p:pic>
        <p:nvPicPr>
          <p:cNvPr id="30" name="תמונה 29">
            <a:hlinkClick r:id="rId11"/>
            <a:extLst>
              <a:ext uri="{FF2B5EF4-FFF2-40B4-BE49-F238E27FC236}">
                <a16:creationId xmlns:a16="http://schemas.microsoft.com/office/drawing/2014/main" id="{F9F83173-DE80-44E1-3D31-A8052C0F7B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4394" y="6406702"/>
            <a:ext cx="7327162" cy="349466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0838B36-627D-09C9-3CF1-402D56C5F5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713" y="69017"/>
            <a:ext cx="4916180" cy="3674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735141" y="57150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אחדות וכלכלה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7;p2">
            <a:extLst>
              <a:ext uri="{FF2B5EF4-FFF2-40B4-BE49-F238E27FC236}">
                <a16:creationId xmlns:a16="http://schemas.microsoft.com/office/drawing/2014/main" id="{21B61C03-3DC4-5AD4-A107-9A18E7FFADF4}"/>
              </a:ext>
            </a:extLst>
          </p:cNvPr>
          <p:cNvSpPr txBox="1"/>
          <p:nvPr/>
        </p:nvSpPr>
        <p:spPr>
          <a:xfrm>
            <a:off x="-2" y="2187327"/>
            <a:ext cx="18288000" cy="4847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כלכלה היא מדע של שיתוף-פעולה בין אנשים עם צרכים ורצונות שונים, במטרה לשפר את רווחתם החומרית של כל הצדדים. </a:t>
            </a:r>
            <a:endParaRPr sz="7500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3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878455" y="577986"/>
            <a:ext cx="1542834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 – לעידוד שיתוף-פעולה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556681A-A115-502E-5F4C-1AE0AA3759BF}"/>
              </a:ext>
            </a:extLst>
          </p:cNvPr>
          <p:cNvSpPr txBox="1"/>
          <p:nvPr/>
        </p:nvSpPr>
        <p:spPr>
          <a:xfrm>
            <a:off x="680936" y="2505099"/>
            <a:ext cx="169261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5400"/>
              <a:t>נלמד אלגוריתמים לחלוקה הוגנת ויעילה של:</a:t>
            </a:r>
            <a:br>
              <a:rPr lang="en-US" sz="5400"/>
            </a:br>
            <a:endParaRPr lang="he-IL" sz="5400"/>
          </a:p>
          <a:p>
            <a:pPr marL="742950" indent="-742950" algn="r" rtl="1">
              <a:buAutoNum type="arabicPeriod"/>
            </a:pPr>
            <a:r>
              <a:rPr lang="he-IL" sz="5400" b="1"/>
              <a:t>משאבים רציפים </a:t>
            </a:r>
            <a:r>
              <a:rPr lang="he-IL" sz="5400"/>
              <a:t>(קרקעות, סחורות, משאבי מיחשוב)</a:t>
            </a:r>
            <a:br>
              <a:rPr lang="en-US" sz="5400"/>
            </a:br>
            <a:endParaRPr lang="he-IL" sz="5400"/>
          </a:p>
          <a:p>
            <a:pPr marL="742950" indent="-742950" algn="r" rtl="1">
              <a:buAutoNum type="arabicPeriod"/>
            </a:pPr>
            <a:r>
              <a:rPr lang="he-IL" sz="5400" b="1"/>
              <a:t>חפצים בדידים </a:t>
            </a:r>
            <a:r>
              <a:rPr lang="he-IL" sz="5400"/>
              <a:t>(מקומות בקורסים, חדרים, תיקים בממשלה)</a:t>
            </a:r>
            <a:br>
              <a:rPr lang="en-US" sz="5400"/>
            </a:br>
            <a:endParaRPr lang="en-US" sz="5400"/>
          </a:p>
          <a:p>
            <a:pPr marL="742950" indent="-742950" algn="r" rtl="1">
              <a:buAutoNum type="arabicPeriod"/>
            </a:pPr>
            <a:r>
              <a:rPr lang="he-IL" sz="5400" b="1"/>
              <a:t>תקציב </a:t>
            </a:r>
            <a:r>
              <a:rPr lang="he-IL" sz="5400"/>
              <a:t>(של מדינות, עיריות, תרומות לארגונים)</a:t>
            </a:r>
            <a:endParaRPr lang="he-IL" sz="5400" b="1"/>
          </a:p>
        </p:txBody>
      </p:sp>
    </p:spTree>
    <p:extLst>
      <p:ext uri="{BB962C8B-B14F-4D97-AF65-F5344CB8AC3E}">
        <p14:creationId xmlns:p14="http://schemas.microsoft.com/office/powerpoint/2010/main" val="31063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878455" y="577986"/>
            <a:ext cx="1542834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7500" b="1" i="0" u="none" strike="noStrike" cap="none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אלגוריתמים כלכליים – הגדרה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556681A-A115-502E-5F4C-1AE0AA3759BF}"/>
              </a:ext>
            </a:extLst>
          </p:cNvPr>
          <p:cNvSpPr txBox="1"/>
          <p:nvPr/>
        </p:nvSpPr>
        <p:spPr>
          <a:xfrm>
            <a:off x="680936" y="2505099"/>
            <a:ext cx="1692612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8800"/>
              <a:t>אלגוריתמים שהקלט שלהם הוא </a:t>
            </a:r>
            <a:r>
              <a:rPr lang="he-IL" sz="8800" b="1"/>
              <a:t>משאבים והעדפות של בני-אדם</a:t>
            </a:r>
            <a:r>
              <a:rPr lang="he-IL" sz="8800"/>
              <a:t>,</a:t>
            </a:r>
          </a:p>
          <a:p>
            <a:pPr algn="ctr" rtl="1"/>
            <a:r>
              <a:rPr lang="he-IL" sz="8800"/>
              <a:t>והפלט הוא </a:t>
            </a:r>
            <a:br>
              <a:rPr lang="en-US" sz="8800"/>
            </a:br>
            <a:r>
              <a:rPr lang="he-IL" sz="8800" b="1"/>
              <a:t>חלוקה של המשאבים בהתאם להעדפות</a:t>
            </a:r>
            <a:r>
              <a:rPr lang="he-IL" sz="8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02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"/>
          <p:cNvSpPr txBox="1"/>
          <p:nvPr/>
        </p:nvSpPr>
        <p:spPr>
          <a:xfrm>
            <a:off x="5036683" y="3247788"/>
            <a:ext cx="8686582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8799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נהלי הקורס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06" name="Google Shape;306;p6" descr="מדיניות פרטיות - מערכת בגרויות אוניברסיטת אריא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 txBox="1"/>
          <p:nvPr/>
        </p:nvSpPr>
        <p:spPr>
          <a:xfrm>
            <a:off x="3735141" y="571500"/>
            <a:ext cx="10817715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7500" b="1" i="0" u="none" strike="noStrike" cap="none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בואו נכיר!</a:t>
            </a:r>
            <a:endParaRPr sz="7500" b="1" i="0" u="none" strike="noStrike" cap="none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6" name="Google Shape;166;p2" descr="מדיניות פרטיות - מערכת בגרויות אוניברסיטת אריא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5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6855203" y="3753933"/>
            <a:ext cx="4577594" cy="457759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7"/>
          <p:cNvGrpSpPr/>
          <p:nvPr/>
        </p:nvGrpSpPr>
        <p:grpSpPr>
          <a:xfrm>
            <a:off x="-808770" y="832604"/>
            <a:ext cx="3504683" cy="1687711"/>
            <a:chOff x="0" y="-38100"/>
            <a:chExt cx="923044" cy="444500"/>
          </a:xfrm>
        </p:grpSpPr>
        <p:sp>
          <p:nvSpPr>
            <p:cNvPr id="334" name="Google Shape;334;p7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 extrusionOk="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6" name="Google Shape;336;p7"/>
          <p:cNvSpPr/>
          <p:nvPr/>
        </p:nvSpPr>
        <p:spPr>
          <a:xfrm>
            <a:off x="10087498" y="2044827"/>
            <a:ext cx="5276655" cy="527665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16215169" y="5212403"/>
            <a:ext cx="423000" cy="592645"/>
          </a:xfrm>
          <a:custGeom>
            <a:avLst/>
            <a:gdLst/>
            <a:ahLst/>
            <a:cxnLst/>
            <a:rect l="l" t="t" r="r" b="b"/>
            <a:pathLst>
              <a:path w="273890" h="383734" extrusionOk="0">
                <a:moveTo>
                  <a:pt x="0" y="0"/>
                </a:moveTo>
                <a:lnTo>
                  <a:pt x="273890" y="0"/>
                </a:lnTo>
                <a:lnTo>
                  <a:pt x="273890" y="383734"/>
                </a:lnTo>
                <a:lnTo>
                  <a:pt x="0" y="383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 txBox="1"/>
          <p:nvPr/>
        </p:nvSpPr>
        <p:spPr>
          <a:xfrm>
            <a:off x="4800709" y="1586865"/>
            <a:ext cx="8686582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מרכיבי הציון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40" name="Google Shape;340;p7" descr="תמונה שמכילה צילום מסך, גופן, גרפיקה, סמל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2118" y="1366841"/>
            <a:ext cx="881059" cy="88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7" descr="תמונה שמכילה טקסט, אספקת משרד, כתב יד, כלי משרדי&#10;&#10;התיאור נוצר באופן אוטומטי"/>
          <p:cNvPicPr preferRelativeResize="0"/>
          <p:nvPr/>
        </p:nvPicPr>
        <p:blipFill rotWithShape="1">
          <a:blip r:embed="rId6">
            <a:alphaModFix/>
          </a:blip>
          <a:srcRect l="33333"/>
          <a:stretch/>
        </p:blipFill>
        <p:spPr>
          <a:xfrm>
            <a:off x="7091172" y="3989902"/>
            <a:ext cx="4105656" cy="4105656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48" name="Google Shape;348;p7" descr="תמונה שמכילה אדם, טקסט, לבוש, בתוך מבנה&#10;&#10;התיאור נוצר באופן אוטומטי"/>
          <p:cNvPicPr preferRelativeResize="0"/>
          <p:nvPr/>
        </p:nvPicPr>
        <p:blipFill rotWithShape="1">
          <a:blip r:embed="rId7">
            <a:alphaModFix/>
          </a:blip>
          <a:srcRect l="13104" t="-1444" r="20159" b="1444"/>
          <a:stretch/>
        </p:blipFill>
        <p:spPr>
          <a:xfrm>
            <a:off x="10360367" y="2413884"/>
            <a:ext cx="4730916" cy="4730916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349" name="Google Shape;349;p7"/>
          <p:cNvGrpSpPr/>
          <p:nvPr/>
        </p:nvGrpSpPr>
        <p:grpSpPr>
          <a:xfrm>
            <a:off x="7415420" y="7292731"/>
            <a:ext cx="3457161" cy="2060143"/>
            <a:chOff x="7415420" y="7535627"/>
            <a:chExt cx="3457161" cy="2060143"/>
          </a:xfrm>
        </p:grpSpPr>
        <p:grpSp>
          <p:nvGrpSpPr>
            <p:cNvPr id="350" name="Google Shape;350;p7"/>
            <p:cNvGrpSpPr/>
            <p:nvPr/>
          </p:nvGrpSpPr>
          <p:grpSpPr>
            <a:xfrm>
              <a:off x="7415420" y="7535627"/>
              <a:ext cx="3457161" cy="2060143"/>
              <a:chOff x="0" y="-38100"/>
              <a:chExt cx="1427909" cy="850900"/>
            </a:xfrm>
          </p:grpSpPr>
          <p:sp>
            <p:nvSpPr>
              <p:cNvPr id="351" name="Google Shape;351;p7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" name="Google Shape;353;p7"/>
            <p:cNvSpPr txBox="1"/>
            <p:nvPr/>
          </p:nvSpPr>
          <p:spPr>
            <a:xfrm>
              <a:off x="7820693" y="7786985"/>
              <a:ext cx="2646615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מסכם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354" name="Google Shape;354;p7"/>
          <p:cNvGrpSpPr/>
          <p:nvPr/>
        </p:nvGrpSpPr>
        <p:grpSpPr>
          <a:xfrm>
            <a:off x="10663727" y="6281712"/>
            <a:ext cx="4124197" cy="2457635"/>
            <a:chOff x="12244455" y="6243494"/>
            <a:chExt cx="2670393" cy="1591305"/>
          </a:xfrm>
        </p:grpSpPr>
        <p:grpSp>
          <p:nvGrpSpPr>
            <p:cNvPr id="355" name="Google Shape;355;p7"/>
            <p:cNvGrpSpPr/>
            <p:nvPr/>
          </p:nvGrpSpPr>
          <p:grpSpPr>
            <a:xfrm>
              <a:off x="12244455" y="6243494"/>
              <a:ext cx="2670393" cy="1591305"/>
              <a:chOff x="0" y="-38100"/>
              <a:chExt cx="1427909" cy="850900"/>
            </a:xfrm>
          </p:grpSpPr>
          <p:sp>
            <p:nvSpPr>
              <p:cNvPr id="356" name="Google Shape;356;p7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8" name="Google Shape;358;p7"/>
            <p:cNvSpPr txBox="1"/>
            <p:nvPr/>
          </p:nvSpPr>
          <p:spPr>
            <a:xfrm>
              <a:off x="12593107" y="6362700"/>
              <a:ext cx="1973090" cy="3985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הגשות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359" name="Google Shape;359;p7"/>
          <p:cNvSpPr/>
          <p:nvPr/>
        </p:nvSpPr>
        <p:spPr>
          <a:xfrm>
            <a:off x="0" y="-14288"/>
            <a:ext cx="18288000" cy="10287000"/>
          </a:xfrm>
          <a:prstGeom prst="rect">
            <a:avLst/>
          </a:prstGeom>
          <a:solidFill>
            <a:schemeClr val="dk1">
              <a:alpha val="61960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7"/>
          <p:cNvSpPr/>
          <p:nvPr/>
        </p:nvSpPr>
        <p:spPr>
          <a:xfrm>
            <a:off x="1752600" y="705135"/>
            <a:ext cx="14782800" cy="88906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7"/>
          <p:cNvSpPr txBox="1"/>
          <p:nvPr/>
        </p:nvSpPr>
        <p:spPr>
          <a:xfrm>
            <a:off x="457257" y="1534829"/>
            <a:ext cx="8761485" cy="262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הגשה א' במועד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בהגשה זו יהיה עליכם להגיש מצגת על אחד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מהנושאים שנלמדו.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משקלה של העבודה</a:t>
            </a:r>
            <a:r>
              <a:rPr lang="iw-IL" sz="2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10%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he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מהציון הסופי.</a:t>
            </a: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3" name="Google Shape;363;p7"/>
          <p:cNvSpPr txBox="1"/>
          <p:nvPr/>
        </p:nvSpPr>
        <p:spPr>
          <a:xfrm>
            <a:off x="457257" y="6386933"/>
            <a:ext cx="8761485" cy="262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הגשה ג' במועד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בהגשה זו יהיה עליכם להגיש עבודה מסכמת.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משקלה של העבודה</a:t>
            </a:r>
            <a:r>
              <a:rPr lang="iw-IL" sz="2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10%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he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מהציון הסופי.</a:t>
            </a: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64" name="Google Shape;364;p7" descr="תג 1 עם מילוי מלא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36292" y="2045451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7" descr="תג 3 עם מילוי מלא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36292" y="6902990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7" descr="תג עם מילוי מלא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81046" y="4495361"/>
            <a:ext cx="607320" cy="60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7" descr="מדיניות פרטיות - מערכת בגרויות אוניברסיטת אריאל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7"/>
          <p:cNvGrpSpPr/>
          <p:nvPr/>
        </p:nvGrpSpPr>
        <p:grpSpPr>
          <a:xfrm>
            <a:off x="-3307548" y="6057898"/>
            <a:ext cx="3002748" cy="4132635"/>
            <a:chOff x="-3219902" y="6773278"/>
            <a:chExt cx="3002748" cy="3548298"/>
          </a:xfrm>
        </p:grpSpPr>
        <p:grpSp>
          <p:nvGrpSpPr>
            <p:cNvPr id="369" name="Google Shape;369;p7"/>
            <p:cNvGrpSpPr/>
            <p:nvPr/>
          </p:nvGrpSpPr>
          <p:grpSpPr>
            <a:xfrm>
              <a:off x="-3219902" y="6773278"/>
              <a:ext cx="3002748" cy="3548298"/>
              <a:chOff x="457200" y="7865849"/>
              <a:chExt cx="3002748" cy="3293849"/>
            </a:xfrm>
          </p:grpSpPr>
          <p:sp>
            <p:nvSpPr>
              <p:cNvPr id="370" name="Google Shape;370;p7"/>
              <p:cNvSpPr/>
              <p:nvPr/>
            </p:nvSpPr>
            <p:spPr>
              <a:xfrm>
                <a:off x="457200" y="7865849"/>
                <a:ext cx="3002748" cy="3293849"/>
              </a:xfrm>
              <a:prstGeom prst="roundRect">
                <a:avLst>
                  <a:gd name="adj" fmla="val 19452"/>
                </a:avLst>
              </a:prstGeom>
              <a:solidFill>
                <a:srgbClr val="EDAD29">
                  <a:alpha val="76862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7"/>
              <p:cNvSpPr txBox="1"/>
              <p:nvPr/>
            </p:nvSpPr>
            <p:spPr>
              <a:xfrm>
                <a:off x="457200" y="8627849"/>
                <a:ext cx="3002748" cy="2232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למידה בזמן חירום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מה האפשרויות לשינויים באופן הערכה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w-IL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ציינו גם היכן יש אפשרות לחלופות בעקבות המצב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7"/>
            <p:cNvGrpSpPr/>
            <p:nvPr/>
          </p:nvGrpSpPr>
          <p:grpSpPr>
            <a:xfrm>
              <a:off x="-2096791" y="6896100"/>
              <a:ext cx="756526" cy="756526"/>
              <a:chOff x="-3136700" y="1692552"/>
              <a:chExt cx="1213800" cy="1213800"/>
            </a:xfrm>
          </p:grpSpPr>
          <p:sp>
            <p:nvSpPr>
              <p:cNvPr id="373" name="Google Shape;373;p7"/>
              <p:cNvSpPr/>
              <p:nvPr/>
            </p:nvSpPr>
            <p:spPr>
              <a:xfrm>
                <a:off x="-3136700" y="1692552"/>
                <a:ext cx="1213800" cy="1213800"/>
              </a:xfrm>
              <a:prstGeom prst="ellipse">
                <a:avLst/>
              </a:prstGeom>
              <a:solidFill>
                <a:srgbClr val="081D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74" name="Google Shape;374;p7" descr="סימן קריאה עם מילוי מלא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-2987000" y="1842252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5" name="Google Shape;375;p7"/>
          <p:cNvGrpSpPr/>
          <p:nvPr/>
        </p:nvGrpSpPr>
        <p:grpSpPr>
          <a:xfrm>
            <a:off x="11077713" y="2887828"/>
            <a:ext cx="4162048" cy="4525249"/>
            <a:chOff x="12052082" y="3722091"/>
            <a:chExt cx="3188912" cy="3467193"/>
          </a:xfrm>
        </p:grpSpPr>
        <p:sp>
          <p:nvSpPr>
            <p:cNvPr id="376" name="Google Shape;376;p7"/>
            <p:cNvSpPr/>
            <p:nvPr/>
          </p:nvSpPr>
          <p:spPr>
            <a:xfrm>
              <a:off x="12052082" y="3722091"/>
              <a:ext cx="3188912" cy="3205867"/>
            </a:xfrm>
            <a:prstGeom prst="roundRect">
              <a:avLst>
                <a:gd name="adj" fmla="val 16667"/>
              </a:avLst>
            </a:prstGeom>
            <a:solidFill>
              <a:srgbClr val="00A0A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7" name="Google Shape;377;p7" descr="תמונה שמכילה אדם, טקסט, לבוש, בתוך מבנה&#10;&#10;התיאור נוצר באופן אוטומטי">
              <a:hlinkClick r:id="" action="ppaction://hlinkshowjump?jump=nextslide"/>
            </p:cNvPr>
            <p:cNvPicPr preferRelativeResize="0"/>
            <p:nvPr/>
          </p:nvPicPr>
          <p:blipFill rotWithShape="1">
            <a:blip r:embed="rId7">
              <a:alphaModFix/>
            </a:blip>
            <a:srcRect l="13403" t="3062" r="19860" b="-3061"/>
            <a:stretch/>
          </p:blipFill>
          <p:spPr>
            <a:xfrm>
              <a:off x="12114918" y="3793405"/>
              <a:ext cx="3063240" cy="306324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378" name="Google Shape;378;p7"/>
            <p:cNvSpPr/>
            <p:nvPr/>
          </p:nvSpPr>
          <p:spPr>
            <a:xfrm>
              <a:off x="12311342" y="6468011"/>
              <a:ext cx="2670393" cy="721273"/>
            </a:xfrm>
            <a:prstGeom prst="roundRect">
              <a:avLst>
                <a:gd name="adj" fmla="val 16667"/>
              </a:avLst>
            </a:prstGeom>
            <a:solidFill>
              <a:srgbClr val="1C3879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7"/>
            <p:cNvSpPr txBox="1"/>
            <p:nvPr/>
          </p:nvSpPr>
          <p:spPr>
            <a:xfrm>
              <a:off x="12370271" y="6555965"/>
              <a:ext cx="2524531" cy="471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הגשות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380" name="Google Shape;380;p7"/>
          <p:cNvGrpSpPr/>
          <p:nvPr/>
        </p:nvGrpSpPr>
        <p:grpSpPr>
          <a:xfrm>
            <a:off x="-3234287" y="3105148"/>
            <a:ext cx="3002748" cy="2786756"/>
            <a:chOff x="457200" y="7539038"/>
            <a:chExt cx="3002748" cy="2786756"/>
          </a:xfrm>
        </p:grpSpPr>
        <p:sp>
          <p:nvSpPr>
            <p:cNvPr id="381" name="Google Shape;381;p7"/>
            <p:cNvSpPr/>
            <p:nvPr/>
          </p:nvSpPr>
          <p:spPr>
            <a:xfrm>
              <a:off x="457200" y="7539038"/>
              <a:ext cx="3002748" cy="2786756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2" name="Google Shape;382;p7" descr="מידע עם מילוי מלא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01374" y="787977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7"/>
            <p:cNvSpPr txBox="1"/>
            <p:nvPr/>
          </p:nvSpPr>
          <p:spPr>
            <a:xfrm>
              <a:off x="457200" y="8870374"/>
              <a:ext cx="30027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מועדי ההגשה ואת משקל הציונים</a:t>
              </a: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362;p7">
            <a:extLst>
              <a:ext uri="{FF2B5EF4-FFF2-40B4-BE49-F238E27FC236}">
                <a16:creationId xmlns:a16="http://schemas.microsoft.com/office/drawing/2014/main" id="{D9AA5537-3AF6-49D1-80DB-10A96A66B439}"/>
              </a:ext>
            </a:extLst>
          </p:cNvPr>
          <p:cNvSpPr txBox="1"/>
          <p:nvPr/>
        </p:nvSpPr>
        <p:spPr>
          <a:xfrm>
            <a:off x="457257" y="3960881"/>
            <a:ext cx="8761485" cy="306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הגשה ב' במועד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בהגשה זו יהיה עליכם להגיש עבודת סיכום קצרה.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על 3</a:t>
            </a:r>
            <a:r>
              <a:rPr lang="he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מאמרים מתוך המאגר.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משקלה של העבודה</a:t>
            </a:r>
            <a:r>
              <a:rPr lang="iw-IL" sz="2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10%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he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מהציון הסופי.</a:t>
            </a: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3052" t="-3075" r="-3075" b="-305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6855203" y="3753933"/>
            <a:ext cx="4577594" cy="457759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8"/>
          <p:cNvGrpSpPr/>
          <p:nvPr/>
        </p:nvGrpSpPr>
        <p:grpSpPr>
          <a:xfrm>
            <a:off x="-808770" y="832604"/>
            <a:ext cx="3504683" cy="1687711"/>
            <a:chOff x="0" y="-38100"/>
            <a:chExt cx="923044" cy="444500"/>
          </a:xfrm>
        </p:grpSpPr>
        <p:sp>
          <p:nvSpPr>
            <p:cNvPr id="391" name="Google Shape;391;p8"/>
            <p:cNvSpPr/>
            <p:nvPr/>
          </p:nvSpPr>
          <p:spPr>
            <a:xfrm>
              <a:off x="0" y="0"/>
              <a:ext cx="923044" cy="406400"/>
            </a:xfrm>
            <a:custGeom>
              <a:avLst/>
              <a:gdLst/>
              <a:ahLst/>
              <a:cxnLst/>
              <a:rect l="l" t="t" r="r" b="b"/>
              <a:pathLst>
                <a:path w="923044" h="406400" extrusionOk="0">
                  <a:moveTo>
                    <a:pt x="719844" y="0"/>
                  </a:moveTo>
                  <a:cubicBezTo>
                    <a:pt x="832068" y="0"/>
                    <a:pt x="923044" y="90976"/>
                    <a:pt x="923044" y="203200"/>
                  </a:cubicBezTo>
                  <a:cubicBezTo>
                    <a:pt x="923044" y="315424"/>
                    <a:pt x="832068" y="406400"/>
                    <a:pt x="7198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38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8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1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8"/>
          <p:cNvSpPr/>
          <p:nvPr/>
        </p:nvSpPr>
        <p:spPr>
          <a:xfrm>
            <a:off x="11871350" y="3435198"/>
            <a:ext cx="3416603" cy="341660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8"/>
          <p:cNvSpPr/>
          <p:nvPr/>
        </p:nvSpPr>
        <p:spPr>
          <a:xfrm>
            <a:off x="3000450" y="3435198"/>
            <a:ext cx="3416603" cy="341660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A0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8"/>
          <p:cNvSpPr/>
          <p:nvPr/>
        </p:nvSpPr>
        <p:spPr>
          <a:xfrm>
            <a:off x="16364279" y="4951633"/>
            <a:ext cx="273890" cy="383734"/>
          </a:xfrm>
          <a:custGeom>
            <a:avLst/>
            <a:gdLst/>
            <a:ahLst/>
            <a:cxnLst/>
            <a:rect l="l" t="t" r="r" b="b"/>
            <a:pathLst>
              <a:path w="273890" h="383734" extrusionOk="0">
                <a:moveTo>
                  <a:pt x="0" y="0"/>
                </a:moveTo>
                <a:lnTo>
                  <a:pt x="273890" y="0"/>
                </a:lnTo>
                <a:lnTo>
                  <a:pt x="273890" y="383734"/>
                </a:lnTo>
                <a:lnTo>
                  <a:pt x="0" y="383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8"/>
          <p:cNvSpPr txBox="1"/>
          <p:nvPr/>
        </p:nvSpPr>
        <p:spPr>
          <a:xfrm>
            <a:off x="4800709" y="1586865"/>
            <a:ext cx="8686582" cy="18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1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799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מרכיבי הציון</a:t>
            </a:r>
            <a:endParaRPr sz="8799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97" name="Google Shape;397;p8" descr="תמונה שמכילה צילום מסך, גופן, גרפיקה, סמל&#10;&#10;התיאור נוצר באופן אוטומטי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2118" y="1366841"/>
            <a:ext cx="881059" cy="88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8" descr="תמונה שמכילה אדם, לבוש, לומד, פני אדם&#10;&#10;התיאור נוצר באופן אוטומטי"/>
          <p:cNvPicPr preferRelativeResize="0"/>
          <p:nvPr/>
        </p:nvPicPr>
        <p:blipFill rotWithShape="1">
          <a:blip r:embed="rId6">
            <a:alphaModFix/>
          </a:blip>
          <a:srcRect l="6905" t="3323" r="26354" b="-3322"/>
          <a:stretch/>
        </p:blipFill>
        <p:spPr>
          <a:xfrm>
            <a:off x="3177131" y="3611879"/>
            <a:ext cx="3063240" cy="3063240"/>
          </a:xfrm>
          <a:prstGeom prst="flowChartConnector">
            <a:avLst/>
          </a:prstGeom>
          <a:blipFill rotWithShape="1">
            <a:blip r:embed="rId7">
              <a:alphaModFix/>
            </a:blip>
            <a:stretch>
              <a:fillRect l="-24973" r="-24973"/>
            </a:stretch>
          </a:blipFill>
          <a:ln>
            <a:noFill/>
          </a:ln>
        </p:spPr>
      </p:pic>
      <p:grpSp>
        <p:nvGrpSpPr>
          <p:cNvPr id="399" name="Google Shape;399;p8"/>
          <p:cNvGrpSpPr/>
          <p:nvPr/>
        </p:nvGrpSpPr>
        <p:grpSpPr>
          <a:xfrm>
            <a:off x="3373555" y="6210300"/>
            <a:ext cx="2670393" cy="1591305"/>
            <a:chOff x="3373555" y="6243494"/>
            <a:chExt cx="2670393" cy="1591305"/>
          </a:xfrm>
        </p:grpSpPr>
        <p:grpSp>
          <p:nvGrpSpPr>
            <p:cNvPr id="400" name="Google Shape;400;p8"/>
            <p:cNvGrpSpPr/>
            <p:nvPr/>
          </p:nvGrpSpPr>
          <p:grpSpPr>
            <a:xfrm>
              <a:off x="3373555" y="6243494"/>
              <a:ext cx="2670393" cy="1591305"/>
              <a:chOff x="0" y="-38100"/>
              <a:chExt cx="1427909" cy="8509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3" name="Google Shape;403;p8"/>
            <p:cNvSpPr txBox="1"/>
            <p:nvPr/>
          </p:nvSpPr>
          <p:spPr>
            <a:xfrm>
              <a:off x="3499371" y="6376021"/>
              <a:ext cx="241876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אמצע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pic>
        <p:nvPicPr>
          <p:cNvPr id="404" name="Google Shape;404;p8" descr="תמונה שמכילה טקסט, אספקת משרד, כתב יד, כלי משרדי&#10;&#10;התיאור נוצר באופן אוטומטי"/>
          <p:cNvPicPr preferRelativeResize="0"/>
          <p:nvPr/>
        </p:nvPicPr>
        <p:blipFill rotWithShape="1">
          <a:blip r:embed="rId8">
            <a:alphaModFix/>
          </a:blip>
          <a:srcRect l="33333"/>
          <a:stretch/>
        </p:blipFill>
        <p:spPr>
          <a:xfrm>
            <a:off x="7091172" y="3989902"/>
            <a:ext cx="4105656" cy="4105656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405" name="Google Shape;405;p8" descr="תמונה שמכילה אדם, טקסט, לבוש, בתוך מבנה&#10;&#10;התיאור נוצר באופן אוטומטי"/>
          <p:cNvPicPr preferRelativeResize="0"/>
          <p:nvPr/>
        </p:nvPicPr>
        <p:blipFill rotWithShape="1">
          <a:blip r:embed="rId9">
            <a:alphaModFix/>
          </a:blip>
          <a:srcRect l="13104" t="-1444" r="20159" b="1444"/>
          <a:stretch/>
        </p:blipFill>
        <p:spPr>
          <a:xfrm>
            <a:off x="12048031" y="3611879"/>
            <a:ext cx="3063240" cy="306324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406" name="Google Shape;406;p8"/>
          <p:cNvGrpSpPr/>
          <p:nvPr/>
        </p:nvGrpSpPr>
        <p:grpSpPr>
          <a:xfrm>
            <a:off x="7415420" y="7535627"/>
            <a:ext cx="3457161" cy="2060143"/>
            <a:chOff x="7415420" y="7535627"/>
            <a:chExt cx="3457161" cy="2060143"/>
          </a:xfrm>
        </p:grpSpPr>
        <p:grpSp>
          <p:nvGrpSpPr>
            <p:cNvPr id="407" name="Google Shape;407;p8"/>
            <p:cNvGrpSpPr/>
            <p:nvPr/>
          </p:nvGrpSpPr>
          <p:grpSpPr>
            <a:xfrm>
              <a:off x="7415420" y="7535627"/>
              <a:ext cx="3457161" cy="2060143"/>
              <a:chOff x="0" y="-38100"/>
              <a:chExt cx="1427909" cy="85090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0" name="Google Shape;410;p8"/>
            <p:cNvSpPr txBox="1"/>
            <p:nvPr/>
          </p:nvSpPr>
          <p:spPr>
            <a:xfrm>
              <a:off x="7820693" y="7786985"/>
              <a:ext cx="2646615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מסכם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411" name="Google Shape;411;p8"/>
          <p:cNvGrpSpPr/>
          <p:nvPr/>
        </p:nvGrpSpPr>
        <p:grpSpPr>
          <a:xfrm>
            <a:off x="12244455" y="6243494"/>
            <a:ext cx="2670393" cy="1591305"/>
            <a:chOff x="12244455" y="6243494"/>
            <a:chExt cx="2670393" cy="1591305"/>
          </a:xfrm>
        </p:grpSpPr>
        <p:grpSp>
          <p:nvGrpSpPr>
            <p:cNvPr id="412" name="Google Shape;412;p8"/>
            <p:cNvGrpSpPr/>
            <p:nvPr/>
          </p:nvGrpSpPr>
          <p:grpSpPr>
            <a:xfrm>
              <a:off x="12244455" y="6243494"/>
              <a:ext cx="2670393" cy="1591305"/>
              <a:chOff x="0" y="-38100"/>
              <a:chExt cx="1427909" cy="850900"/>
            </a:xfrm>
          </p:grpSpPr>
          <p:sp>
            <p:nvSpPr>
              <p:cNvPr id="413" name="Google Shape;413;p8"/>
              <p:cNvSpPr/>
              <p:nvPr/>
            </p:nvSpPr>
            <p:spPr>
              <a:xfrm>
                <a:off x="0" y="0"/>
                <a:ext cx="1427909" cy="385678"/>
              </a:xfrm>
              <a:custGeom>
                <a:avLst/>
                <a:gdLst/>
                <a:ahLst/>
                <a:cxnLst/>
                <a:rect l="l" t="t" r="r" b="b"/>
                <a:pathLst>
                  <a:path w="1427909" h="385678" extrusionOk="0">
                    <a:moveTo>
                      <a:pt x="192839" y="0"/>
                    </a:moveTo>
                    <a:lnTo>
                      <a:pt x="1235070" y="0"/>
                    </a:lnTo>
                    <a:cubicBezTo>
                      <a:pt x="1341572" y="0"/>
                      <a:pt x="1427909" y="86337"/>
                      <a:pt x="1427909" y="192839"/>
                    </a:cubicBezTo>
                    <a:lnTo>
                      <a:pt x="1427909" y="192839"/>
                    </a:lnTo>
                    <a:cubicBezTo>
                      <a:pt x="1427909" y="299341"/>
                      <a:pt x="1341572" y="385678"/>
                      <a:pt x="1235070" y="385678"/>
                    </a:cubicBezTo>
                    <a:lnTo>
                      <a:pt x="192839" y="385678"/>
                    </a:lnTo>
                    <a:cubicBezTo>
                      <a:pt x="86337" y="385678"/>
                      <a:pt x="0" y="299341"/>
                      <a:pt x="0" y="192839"/>
                    </a:cubicBezTo>
                    <a:lnTo>
                      <a:pt x="0" y="192839"/>
                    </a:lnTo>
                    <a:cubicBezTo>
                      <a:pt x="0" y="86337"/>
                      <a:pt x="86337" y="0"/>
                      <a:pt x="192839" y="0"/>
                    </a:cubicBezTo>
                    <a:close/>
                  </a:path>
                </a:pathLst>
              </a:custGeom>
              <a:solidFill>
                <a:srgbClr val="1C387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1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1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5" name="Google Shape;415;p8"/>
            <p:cNvSpPr txBox="1"/>
            <p:nvPr/>
          </p:nvSpPr>
          <p:spPr>
            <a:xfrm>
              <a:off x="12593107" y="6362700"/>
              <a:ext cx="197309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הגשות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sp>
        <p:nvSpPr>
          <p:cNvPr id="416" name="Google Shape;416;p8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dk1">
              <a:alpha val="61960"/>
            </a:schemeClr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8"/>
          <p:cNvSpPr/>
          <p:nvPr/>
        </p:nvSpPr>
        <p:spPr>
          <a:xfrm>
            <a:off x="1737512" y="705135"/>
            <a:ext cx="14782800" cy="889063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rgbClr val="081D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8"/>
          <p:cNvSpPr txBox="1"/>
          <p:nvPr/>
        </p:nvSpPr>
        <p:spPr>
          <a:xfrm>
            <a:off x="660387" y="2741647"/>
            <a:ext cx="8761485" cy="521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8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המבחן יתקיים במועד _____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המבחן יהיה על החומר הבא: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3.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4.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משקלו של המבחן</a:t>
            </a:r>
            <a:r>
              <a:rPr lang="iw-IL" sz="2800" b="1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20%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he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iw-IL" sz="2800" dirty="0">
                <a:solidFill>
                  <a:srgbClr val="081D3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מהציון הסופי.</a:t>
            </a: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81D3F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19" name="Google Shape;419;p8" descr="מדיניות פרטיות - מערכת בגרויות אוניברסיטת אריאל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306800" y="266700"/>
            <a:ext cx="1676400" cy="928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8"/>
          <p:cNvGrpSpPr/>
          <p:nvPr/>
        </p:nvGrpSpPr>
        <p:grpSpPr>
          <a:xfrm>
            <a:off x="11077713" y="2887828"/>
            <a:ext cx="4162048" cy="4525249"/>
            <a:chOff x="12052082" y="3722091"/>
            <a:chExt cx="3188912" cy="3467193"/>
          </a:xfrm>
        </p:grpSpPr>
        <p:sp>
          <p:nvSpPr>
            <p:cNvPr id="421" name="Google Shape;421;p8"/>
            <p:cNvSpPr/>
            <p:nvPr/>
          </p:nvSpPr>
          <p:spPr>
            <a:xfrm>
              <a:off x="12052082" y="3722091"/>
              <a:ext cx="3188912" cy="3205867"/>
            </a:xfrm>
            <a:prstGeom prst="roundRect">
              <a:avLst>
                <a:gd name="adj" fmla="val 16667"/>
              </a:avLst>
            </a:prstGeom>
            <a:solidFill>
              <a:srgbClr val="00A0A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2" name="Google Shape;422;p8">
              <a:hlinkClick r:id="" action="ppaction://hlinkshowjump?jump=nextslide"/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2114918" y="3793405"/>
              <a:ext cx="3063240" cy="306324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423" name="Google Shape;423;p8"/>
            <p:cNvSpPr/>
            <p:nvPr/>
          </p:nvSpPr>
          <p:spPr>
            <a:xfrm>
              <a:off x="12311342" y="6468011"/>
              <a:ext cx="2670393" cy="721273"/>
            </a:xfrm>
            <a:prstGeom prst="roundRect">
              <a:avLst>
                <a:gd name="adj" fmla="val 16667"/>
              </a:avLst>
            </a:prstGeom>
            <a:solidFill>
              <a:srgbClr val="1C3879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8"/>
            <p:cNvSpPr txBox="1"/>
            <p:nvPr/>
          </p:nvSpPr>
          <p:spPr>
            <a:xfrm>
              <a:off x="12370271" y="6555965"/>
              <a:ext cx="2524531" cy="471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4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מבחן אמצע</a:t>
              </a:r>
              <a:endParaRPr sz="4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</p:grpSp>
      <p:grpSp>
        <p:nvGrpSpPr>
          <p:cNvPr id="425" name="Google Shape;425;p8"/>
          <p:cNvGrpSpPr/>
          <p:nvPr/>
        </p:nvGrpSpPr>
        <p:grpSpPr>
          <a:xfrm>
            <a:off x="-3234287" y="3162300"/>
            <a:ext cx="3002748" cy="2786756"/>
            <a:chOff x="457200" y="7539038"/>
            <a:chExt cx="3002748" cy="2786756"/>
          </a:xfrm>
        </p:grpSpPr>
        <p:sp>
          <p:nvSpPr>
            <p:cNvPr id="426" name="Google Shape;426;p8"/>
            <p:cNvSpPr/>
            <p:nvPr/>
          </p:nvSpPr>
          <p:spPr>
            <a:xfrm>
              <a:off x="457200" y="7539038"/>
              <a:ext cx="3002748" cy="2786756"/>
            </a:xfrm>
            <a:prstGeom prst="roundRect">
              <a:avLst>
                <a:gd name="adj" fmla="val 50000"/>
              </a:avLst>
            </a:prstGeom>
            <a:solidFill>
              <a:srgbClr val="C5E7F1">
                <a:alpha val="76862"/>
              </a:srgbClr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7" name="Google Shape;427;p8" descr="מידע עם מילוי מלא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501374" y="787977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8"/>
            <p:cNvSpPr txBox="1"/>
            <p:nvPr/>
          </p:nvSpPr>
          <p:spPr>
            <a:xfrm>
              <a:off x="457200" y="8870374"/>
              <a:ext cx="300274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עדכנו את מועד המבחן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w-IL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החומר למבחן ומשקלו בציון הסופי</a:t>
              </a:r>
              <a:endParaRPr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857</Words>
  <Application>Microsoft Office PowerPoint</Application>
  <PresentationFormat>מותאם אישית</PresentationFormat>
  <Paragraphs>164</Paragraphs>
  <Slides>19</Slides>
  <Notes>19</Notes>
  <HiddenSlides>4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3" baseType="lpstr">
      <vt:lpstr>Arial</vt:lpstr>
      <vt:lpstr>Open Sans</vt:lpstr>
      <vt:lpstr>Calibri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ruth</dc:creator>
  <cp:lastModifiedBy>דוד אראל סגל הלוי/David Erel Segal Halevi</cp:lastModifiedBy>
  <cp:revision>24</cp:revision>
  <dcterms:created xsi:type="dcterms:W3CDTF">2006-08-16T00:00:00Z</dcterms:created>
  <dcterms:modified xsi:type="dcterms:W3CDTF">2023-12-28T11:07:19Z</dcterms:modified>
</cp:coreProperties>
</file>